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5" r:id="rId3"/>
  </p:sldIdLst>
  <p:sldSz cx="6858000" cy="9906000" type="A4"/>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0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8" d="100"/>
          <a:sy n="58" d="100"/>
        </p:scale>
        <p:origin x="2539"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AE4D555-091C-42B1-A7E1-1FC5C6742DF1}" type="datetimeFigureOut">
              <a:rPr kumimoji="1" lang="ja-JP" altLang="en-US" smtClean="0"/>
              <a:t>2022/8/4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67D05B2-D2DA-4533-8237-FE83ED27C274}" type="slidenum">
              <a:rPr kumimoji="1" lang="ja-JP" altLang="en-US" smtClean="0"/>
              <a:t>‹#›</a:t>
            </a:fld>
            <a:endParaRPr kumimoji="1" lang="ja-JP" altLang="en-US"/>
          </a:p>
        </p:txBody>
      </p:sp>
    </p:spTree>
    <p:extLst>
      <p:ext uri="{BB962C8B-B14F-4D97-AF65-F5344CB8AC3E}">
        <p14:creationId xmlns:p14="http://schemas.microsoft.com/office/powerpoint/2010/main" val="4010601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AE4D555-091C-42B1-A7E1-1FC5C6742DF1}" type="datetimeFigureOut">
              <a:rPr kumimoji="1" lang="ja-JP" altLang="en-US" smtClean="0"/>
              <a:t>2022/8/4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67D05B2-D2DA-4533-8237-FE83ED27C274}" type="slidenum">
              <a:rPr kumimoji="1" lang="ja-JP" altLang="en-US" smtClean="0"/>
              <a:t>‹#›</a:t>
            </a:fld>
            <a:endParaRPr kumimoji="1" lang="ja-JP" altLang="en-US"/>
          </a:p>
        </p:txBody>
      </p:sp>
    </p:spTree>
    <p:extLst>
      <p:ext uri="{BB962C8B-B14F-4D97-AF65-F5344CB8AC3E}">
        <p14:creationId xmlns:p14="http://schemas.microsoft.com/office/powerpoint/2010/main" val="2302232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AE4D555-091C-42B1-A7E1-1FC5C6742DF1}" type="datetimeFigureOut">
              <a:rPr kumimoji="1" lang="ja-JP" altLang="en-US" smtClean="0"/>
              <a:t>2022/8/4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67D05B2-D2DA-4533-8237-FE83ED27C274}" type="slidenum">
              <a:rPr kumimoji="1" lang="ja-JP" altLang="en-US" smtClean="0"/>
              <a:t>‹#›</a:t>
            </a:fld>
            <a:endParaRPr kumimoji="1" lang="ja-JP" altLang="en-US"/>
          </a:p>
        </p:txBody>
      </p:sp>
    </p:spTree>
    <p:extLst>
      <p:ext uri="{BB962C8B-B14F-4D97-AF65-F5344CB8AC3E}">
        <p14:creationId xmlns:p14="http://schemas.microsoft.com/office/powerpoint/2010/main" val="4125923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AE4D555-091C-42B1-A7E1-1FC5C6742DF1}" type="datetimeFigureOut">
              <a:rPr kumimoji="1" lang="ja-JP" altLang="en-US" smtClean="0"/>
              <a:t>2022/8/4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67D05B2-D2DA-4533-8237-FE83ED27C274}" type="slidenum">
              <a:rPr kumimoji="1" lang="ja-JP" altLang="en-US" smtClean="0"/>
              <a:t>‹#›</a:t>
            </a:fld>
            <a:endParaRPr kumimoji="1" lang="ja-JP" altLang="en-US"/>
          </a:p>
        </p:txBody>
      </p:sp>
    </p:spTree>
    <p:extLst>
      <p:ext uri="{BB962C8B-B14F-4D97-AF65-F5344CB8AC3E}">
        <p14:creationId xmlns:p14="http://schemas.microsoft.com/office/powerpoint/2010/main" val="3719637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AE4D555-091C-42B1-A7E1-1FC5C6742DF1}" type="datetimeFigureOut">
              <a:rPr kumimoji="1" lang="ja-JP" altLang="en-US" smtClean="0"/>
              <a:t>2022/8/4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67D05B2-D2DA-4533-8237-FE83ED27C274}" type="slidenum">
              <a:rPr kumimoji="1" lang="ja-JP" altLang="en-US" smtClean="0"/>
              <a:t>‹#›</a:t>
            </a:fld>
            <a:endParaRPr kumimoji="1" lang="ja-JP" altLang="en-US"/>
          </a:p>
        </p:txBody>
      </p:sp>
    </p:spTree>
    <p:extLst>
      <p:ext uri="{BB962C8B-B14F-4D97-AF65-F5344CB8AC3E}">
        <p14:creationId xmlns:p14="http://schemas.microsoft.com/office/powerpoint/2010/main" val="593874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AE4D555-091C-42B1-A7E1-1FC5C6742DF1}" type="datetimeFigureOut">
              <a:rPr kumimoji="1" lang="ja-JP" altLang="en-US" smtClean="0"/>
              <a:t>2022/8/4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67D05B2-D2DA-4533-8237-FE83ED27C274}" type="slidenum">
              <a:rPr kumimoji="1" lang="ja-JP" altLang="en-US" smtClean="0"/>
              <a:t>‹#›</a:t>
            </a:fld>
            <a:endParaRPr kumimoji="1" lang="ja-JP" altLang="en-US"/>
          </a:p>
        </p:txBody>
      </p:sp>
    </p:spTree>
    <p:extLst>
      <p:ext uri="{BB962C8B-B14F-4D97-AF65-F5344CB8AC3E}">
        <p14:creationId xmlns:p14="http://schemas.microsoft.com/office/powerpoint/2010/main" val="178521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AE4D555-091C-42B1-A7E1-1FC5C6742DF1}" type="datetimeFigureOut">
              <a:rPr kumimoji="1" lang="ja-JP" altLang="en-US" smtClean="0"/>
              <a:t>2022/8/4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67D05B2-D2DA-4533-8237-FE83ED27C274}" type="slidenum">
              <a:rPr kumimoji="1" lang="ja-JP" altLang="en-US" smtClean="0"/>
              <a:t>‹#›</a:t>
            </a:fld>
            <a:endParaRPr kumimoji="1" lang="ja-JP" altLang="en-US"/>
          </a:p>
        </p:txBody>
      </p:sp>
    </p:spTree>
    <p:extLst>
      <p:ext uri="{BB962C8B-B14F-4D97-AF65-F5344CB8AC3E}">
        <p14:creationId xmlns:p14="http://schemas.microsoft.com/office/powerpoint/2010/main" val="2905742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AE4D555-091C-42B1-A7E1-1FC5C6742DF1}" type="datetimeFigureOut">
              <a:rPr kumimoji="1" lang="ja-JP" altLang="en-US" smtClean="0"/>
              <a:t>2022/8/4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67D05B2-D2DA-4533-8237-FE83ED27C274}" type="slidenum">
              <a:rPr kumimoji="1" lang="ja-JP" altLang="en-US" smtClean="0"/>
              <a:t>‹#›</a:t>
            </a:fld>
            <a:endParaRPr kumimoji="1" lang="ja-JP" altLang="en-US"/>
          </a:p>
        </p:txBody>
      </p:sp>
    </p:spTree>
    <p:extLst>
      <p:ext uri="{BB962C8B-B14F-4D97-AF65-F5344CB8AC3E}">
        <p14:creationId xmlns:p14="http://schemas.microsoft.com/office/powerpoint/2010/main" val="2653000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E4D555-091C-42B1-A7E1-1FC5C6742DF1}" type="datetimeFigureOut">
              <a:rPr kumimoji="1" lang="ja-JP" altLang="en-US" smtClean="0"/>
              <a:t>2022/8/4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67D05B2-D2DA-4533-8237-FE83ED27C274}" type="slidenum">
              <a:rPr kumimoji="1" lang="ja-JP" altLang="en-US" smtClean="0"/>
              <a:t>‹#›</a:t>
            </a:fld>
            <a:endParaRPr kumimoji="1" lang="ja-JP" altLang="en-US"/>
          </a:p>
        </p:txBody>
      </p:sp>
    </p:spTree>
    <p:extLst>
      <p:ext uri="{BB962C8B-B14F-4D97-AF65-F5344CB8AC3E}">
        <p14:creationId xmlns:p14="http://schemas.microsoft.com/office/powerpoint/2010/main" val="1996848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AE4D555-091C-42B1-A7E1-1FC5C6742DF1}" type="datetimeFigureOut">
              <a:rPr kumimoji="1" lang="ja-JP" altLang="en-US" smtClean="0"/>
              <a:t>2022/8/4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67D05B2-D2DA-4533-8237-FE83ED27C274}" type="slidenum">
              <a:rPr kumimoji="1" lang="ja-JP" altLang="en-US" smtClean="0"/>
              <a:t>‹#›</a:t>
            </a:fld>
            <a:endParaRPr kumimoji="1" lang="ja-JP" altLang="en-US"/>
          </a:p>
        </p:txBody>
      </p:sp>
    </p:spTree>
    <p:extLst>
      <p:ext uri="{BB962C8B-B14F-4D97-AF65-F5344CB8AC3E}">
        <p14:creationId xmlns:p14="http://schemas.microsoft.com/office/powerpoint/2010/main" val="2771270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AE4D555-091C-42B1-A7E1-1FC5C6742DF1}" type="datetimeFigureOut">
              <a:rPr kumimoji="1" lang="ja-JP" altLang="en-US" smtClean="0"/>
              <a:t>2022/8/4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67D05B2-D2DA-4533-8237-FE83ED27C274}" type="slidenum">
              <a:rPr kumimoji="1" lang="ja-JP" altLang="en-US" smtClean="0"/>
              <a:t>‹#›</a:t>
            </a:fld>
            <a:endParaRPr kumimoji="1" lang="ja-JP" altLang="en-US"/>
          </a:p>
        </p:txBody>
      </p:sp>
    </p:spTree>
    <p:extLst>
      <p:ext uri="{BB962C8B-B14F-4D97-AF65-F5344CB8AC3E}">
        <p14:creationId xmlns:p14="http://schemas.microsoft.com/office/powerpoint/2010/main" val="4180947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AE4D555-091C-42B1-A7E1-1FC5C6742DF1}" type="datetimeFigureOut">
              <a:rPr kumimoji="1" lang="ja-JP" altLang="en-US" smtClean="0"/>
              <a:t>2022/8/4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67D05B2-D2DA-4533-8237-FE83ED27C274}" type="slidenum">
              <a:rPr kumimoji="1" lang="ja-JP" altLang="en-US" smtClean="0"/>
              <a:t>‹#›</a:t>
            </a:fld>
            <a:endParaRPr kumimoji="1" lang="ja-JP" altLang="en-US"/>
          </a:p>
        </p:txBody>
      </p:sp>
    </p:spTree>
    <p:extLst>
      <p:ext uri="{BB962C8B-B14F-4D97-AF65-F5344CB8AC3E}">
        <p14:creationId xmlns:p14="http://schemas.microsoft.com/office/powerpoint/2010/main" val="24262742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mailto:yosikawa@namazu.or.jp"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8" name="四角形: 角を丸くする 17">
            <a:extLst>
              <a:ext uri="{FF2B5EF4-FFF2-40B4-BE49-F238E27FC236}">
                <a16:creationId xmlns:a16="http://schemas.microsoft.com/office/drawing/2014/main" id="{A87219AA-304A-83C6-11EF-27069908FBA0}"/>
              </a:ext>
            </a:extLst>
          </p:cNvPr>
          <p:cNvSpPr/>
          <p:nvPr/>
        </p:nvSpPr>
        <p:spPr>
          <a:xfrm>
            <a:off x="194143" y="7193280"/>
            <a:ext cx="3364397" cy="1524000"/>
          </a:xfrm>
          <a:prstGeom prst="roundRect">
            <a:avLst/>
          </a:prstGeom>
          <a:solidFill>
            <a:srgbClr val="FED0EE"/>
          </a:solidFill>
          <a:ln w="571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b="1" dirty="0">
              <a:solidFill>
                <a:schemeClr val="tx1"/>
              </a:solidFill>
            </a:endParaRPr>
          </a:p>
        </p:txBody>
      </p:sp>
      <p:sp>
        <p:nvSpPr>
          <p:cNvPr id="2" name="タイトル 1">
            <a:extLst>
              <a:ext uri="{FF2B5EF4-FFF2-40B4-BE49-F238E27FC236}">
                <a16:creationId xmlns:a16="http://schemas.microsoft.com/office/drawing/2014/main" id="{1779E2DF-8339-0935-0098-753496C861DA}"/>
              </a:ext>
            </a:extLst>
          </p:cNvPr>
          <p:cNvSpPr>
            <a:spLocks noGrp="1"/>
          </p:cNvSpPr>
          <p:nvPr>
            <p:ph type="ctrTitle"/>
          </p:nvPr>
        </p:nvSpPr>
        <p:spPr>
          <a:xfrm>
            <a:off x="417698" y="488961"/>
            <a:ext cx="6348861" cy="1908557"/>
          </a:xfrm>
        </p:spPr>
        <p:txBody>
          <a:bodyPr>
            <a:normAutofit fontScale="90000"/>
          </a:bodyPr>
          <a:lstStyle/>
          <a:p>
            <a:pPr>
              <a:lnSpc>
                <a:spcPct val="100000"/>
              </a:lnSpc>
            </a:pPr>
            <a:r>
              <a:rPr kumimoji="1" lang="ja-JP" altLang="en-US" sz="3600" b="1" dirty="0">
                <a:solidFill>
                  <a:srgbClr val="FF0000"/>
                </a:solidFill>
                <a:latin typeface="游ゴシック" panose="020B0400000000000000" pitchFamily="50" charset="-128"/>
                <a:ea typeface="游ゴシック" panose="020B0400000000000000" pitchFamily="50" charset="-128"/>
              </a:rPr>
              <a:t>企業経営発展のための</a:t>
            </a:r>
            <a:br>
              <a:rPr kumimoji="1" lang="en-US" altLang="ja-JP" b="1" dirty="0">
                <a:latin typeface="游ゴシック" panose="020B0400000000000000" pitchFamily="50" charset="-128"/>
                <a:ea typeface="游ゴシック" panose="020B0400000000000000" pitchFamily="50" charset="-128"/>
              </a:rPr>
            </a:br>
            <a:r>
              <a:rPr kumimoji="1" lang="ja-JP" altLang="en-US" sz="5300" b="1" dirty="0">
                <a:solidFill>
                  <a:srgbClr val="0070C0"/>
                </a:solidFill>
                <a:latin typeface="游ゴシック" panose="020B0400000000000000" pitchFamily="50" charset="-128"/>
                <a:ea typeface="游ゴシック" panose="020B0400000000000000" pitchFamily="50" charset="-128"/>
              </a:rPr>
              <a:t>事業承継・経営革新</a:t>
            </a:r>
            <a:br>
              <a:rPr kumimoji="1" lang="ja-JP" altLang="en-US" b="1" dirty="0">
                <a:solidFill>
                  <a:srgbClr val="0070C0"/>
                </a:solidFill>
                <a:latin typeface="游ゴシック" panose="020B0400000000000000" pitchFamily="50" charset="-128"/>
                <a:ea typeface="游ゴシック" panose="020B0400000000000000" pitchFamily="50" charset="-128"/>
              </a:rPr>
            </a:br>
            <a:r>
              <a:rPr kumimoji="1" lang="ja-JP" altLang="en-US" b="1" dirty="0">
                <a:solidFill>
                  <a:srgbClr val="0070C0"/>
                </a:solidFill>
                <a:latin typeface="游ゴシック" panose="020B0400000000000000" pitchFamily="50" charset="-128"/>
                <a:ea typeface="游ゴシック" panose="020B0400000000000000" pitchFamily="50" charset="-128"/>
              </a:rPr>
              <a:t>セミナー</a:t>
            </a:r>
          </a:p>
        </p:txBody>
      </p:sp>
      <p:pic>
        <p:nvPicPr>
          <p:cNvPr id="5" name="図 4">
            <a:extLst>
              <a:ext uri="{FF2B5EF4-FFF2-40B4-BE49-F238E27FC236}">
                <a16:creationId xmlns:a16="http://schemas.microsoft.com/office/drawing/2014/main" id="{941A2423-727D-6947-1E6C-93F95197C8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05775" y="2860832"/>
            <a:ext cx="1728490" cy="1515525"/>
          </a:xfrm>
          <a:prstGeom prst="rect">
            <a:avLst/>
          </a:prstGeom>
        </p:spPr>
      </p:pic>
      <p:pic>
        <p:nvPicPr>
          <p:cNvPr id="7" name="図 6">
            <a:extLst>
              <a:ext uri="{FF2B5EF4-FFF2-40B4-BE49-F238E27FC236}">
                <a16:creationId xmlns:a16="http://schemas.microsoft.com/office/drawing/2014/main" id="{55044A92-9F8F-E37A-CF6B-9889188AD8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12497" y="2068424"/>
            <a:ext cx="1788048" cy="1578891"/>
          </a:xfrm>
          <a:prstGeom prst="rect">
            <a:avLst/>
          </a:prstGeom>
        </p:spPr>
      </p:pic>
      <p:sp>
        <p:nvSpPr>
          <p:cNvPr id="11" name="テキスト ボックス 10">
            <a:extLst>
              <a:ext uri="{FF2B5EF4-FFF2-40B4-BE49-F238E27FC236}">
                <a16:creationId xmlns:a16="http://schemas.microsoft.com/office/drawing/2014/main" id="{25315EA0-6F2A-5DFB-A913-D879CFE9C550}"/>
              </a:ext>
            </a:extLst>
          </p:cNvPr>
          <p:cNvSpPr txBox="1"/>
          <p:nvPr/>
        </p:nvSpPr>
        <p:spPr>
          <a:xfrm>
            <a:off x="3895789" y="126995"/>
            <a:ext cx="2962211" cy="253916"/>
          </a:xfrm>
          <a:prstGeom prst="rect">
            <a:avLst/>
          </a:prstGeom>
          <a:noFill/>
        </p:spPr>
        <p:txBody>
          <a:bodyPr wrap="square" rtlCol="0">
            <a:spAutoFit/>
          </a:bodyPr>
          <a:lstStyle/>
          <a:p>
            <a:pPr algn="ctr"/>
            <a:r>
              <a:rPr kumimoji="1" lang="ja-JP" altLang="en-US" sz="1050" b="1" dirty="0"/>
              <a:t>令和</a:t>
            </a:r>
            <a:r>
              <a:rPr kumimoji="1" lang="en-US" altLang="ja-JP" sz="1050" b="1" dirty="0"/>
              <a:t>4</a:t>
            </a:r>
            <a:r>
              <a:rPr kumimoji="1" lang="ja-JP" altLang="en-US" sz="1050" b="1" dirty="0"/>
              <a:t>年度伴走型小規模事業者支援推進事業</a:t>
            </a:r>
          </a:p>
        </p:txBody>
      </p:sp>
      <p:sp>
        <p:nvSpPr>
          <p:cNvPr id="13" name="テキスト ボックス 12">
            <a:extLst>
              <a:ext uri="{FF2B5EF4-FFF2-40B4-BE49-F238E27FC236}">
                <a16:creationId xmlns:a16="http://schemas.microsoft.com/office/drawing/2014/main" id="{9FD0B0A7-FCD8-2ADF-74AC-74A31F7A0DEA}"/>
              </a:ext>
            </a:extLst>
          </p:cNvPr>
          <p:cNvSpPr txBox="1"/>
          <p:nvPr/>
        </p:nvSpPr>
        <p:spPr>
          <a:xfrm>
            <a:off x="334210" y="2225881"/>
            <a:ext cx="2706842" cy="2031325"/>
          </a:xfrm>
          <a:prstGeom prst="rect">
            <a:avLst/>
          </a:prstGeom>
          <a:noFill/>
        </p:spPr>
        <p:txBody>
          <a:bodyPr wrap="square" rtlCol="0">
            <a:spAutoFit/>
          </a:bodyPr>
          <a:lstStyle/>
          <a:p>
            <a:r>
              <a:rPr kumimoji="1" lang="ja-JP" altLang="en-US" sz="1400" b="1" dirty="0"/>
              <a:t>事業承継って何？　</a:t>
            </a:r>
            <a:endParaRPr kumimoji="1" lang="en-US" altLang="ja-JP" sz="1400" b="1" dirty="0"/>
          </a:p>
          <a:p>
            <a:r>
              <a:rPr kumimoji="1" lang="ja-JP" altLang="en-US" sz="1400" dirty="0"/>
              <a:t>後継者はいるんだが・・・</a:t>
            </a:r>
            <a:endParaRPr kumimoji="1" lang="en-US" altLang="ja-JP" sz="1400" dirty="0"/>
          </a:p>
          <a:p>
            <a:r>
              <a:rPr kumimoji="1" lang="ja-JP" altLang="en-US" sz="1400" dirty="0"/>
              <a:t>何から始めたらいい・・・</a:t>
            </a:r>
          </a:p>
          <a:p>
            <a:r>
              <a:rPr kumimoji="1" lang="ja-JP" altLang="en-US" sz="1400" dirty="0"/>
              <a:t>頭の中に計画は・・・</a:t>
            </a:r>
            <a:endParaRPr kumimoji="1" lang="en-US" altLang="ja-JP" sz="1400" dirty="0"/>
          </a:p>
          <a:p>
            <a:endParaRPr kumimoji="1" lang="en-US" altLang="ja-JP" sz="1400" dirty="0"/>
          </a:p>
          <a:p>
            <a:r>
              <a:rPr kumimoji="1" lang="ja-JP" altLang="en-US" sz="1400" b="1" dirty="0"/>
              <a:t>経営革新って何？</a:t>
            </a:r>
            <a:endParaRPr kumimoji="1" lang="en-US" altLang="ja-JP" sz="1400" b="1" dirty="0"/>
          </a:p>
          <a:p>
            <a:r>
              <a:rPr kumimoji="1" lang="ja-JP" altLang="en-US" sz="1400" dirty="0"/>
              <a:t>会社の磨き上げって・・・</a:t>
            </a:r>
          </a:p>
          <a:p>
            <a:r>
              <a:rPr kumimoji="1" lang="ja-JP" altLang="en-US" sz="1400" dirty="0"/>
              <a:t>経営革新計画って・・・</a:t>
            </a:r>
          </a:p>
          <a:p>
            <a:r>
              <a:rPr kumimoji="1" lang="ja-JP" altLang="en-US" sz="1400" dirty="0"/>
              <a:t>そもそもメリットは・・・</a:t>
            </a:r>
            <a:endParaRPr kumimoji="1" lang="en-US" altLang="ja-JP" sz="1400" dirty="0"/>
          </a:p>
        </p:txBody>
      </p:sp>
      <p:sp>
        <p:nvSpPr>
          <p:cNvPr id="14" name="テキスト ボックス 13">
            <a:extLst>
              <a:ext uri="{FF2B5EF4-FFF2-40B4-BE49-F238E27FC236}">
                <a16:creationId xmlns:a16="http://schemas.microsoft.com/office/drawing/2014/main" id="{F66FB21A-B0F0-C1A7-896A-D16269F8F273}"/>
              </a:ext>
            </a:extLst>
          </p:cNvPr>
          <p:cNvSpPr txBox="1"/>
          <p:nvPr/>
        </p:nvSpPr>
        <p:spPr>
          <a:xfrm>
            <a:off x="509139" y="4401479"/>
            <a:ext cx="6348861" cy="369332"/>
          </a:xfrm>
          <a:prstGeom prst="rect">
            <a:avLst/>
          </a:prstGeom>
          <a:noFill/>
        </p:spPr>
        <p:txBody>
          <a:bodyPr wrap="square" rtlCol="0">
            <a:spAutoFit/>
          </a:bodyPr>
          <a:lstStyle/>
          <a:p>
            <a:pPr algn="ctr"/>
            <a:r>
              <a:rPr kumimoji="1" lang="ja-JP" altLang="en-US" b="1" dirty="0">
                <a:solidFill>
                  <a:srgbClr val="FF0000"/>
                </a:solidFill>
              </a:rPr>
              <a:t>事業承継・事業継続のお悩みを解決しましょう！</a:t>
            </a:r>
          </a:p>
        </p:txBody>
      </p:sp>
      <p:sp>
        <p:nvSpPr>
          <p:cNvPr id="17" name="四角形: 角を丸くする 16">
            <a:extLst>
              <a:ext uri="{FF2B5EF4-FFF2-40B4-BE49-F238E27FC236}">
                <a16:creationId xmlns:a16="http://schemas.microsoft.com/office/drawing/2014/main" id="{F2315C43-204F-7A22-4EC4-9C82E83D329A}"/>
              </a:ext>
            </a:extLst>
          </p:cNvPr>
          <p:cNvSpPr/>
          <p:nvPr/>
        </p:nvSpPr>
        <p:spPr>
          <a:xfrm>
            <a:off x="303730" y="4815840"/>
            <a:ext cx="6194347" cy="2270474"/>
          </a:xfrm>
          <a:prstGeom prst="roundRect">
            <a:avLst/>
          </a:prstGeom>
          <a:solidFill>
            <a:schemeClr val="bg1"/>
          </a:solidFill>
          <a:ln w="571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numCol="2" rtlCol="0" anchor="ctr"/>
          <a:lstStyle/>
          <a:p>
            <a:pPr algn="ctr"/>
            <a:endParaRPr kumimoji="1" lang="en-US" altLang="ja-JP" sz="1600" dirty="0">
              <a:solidFill>
                <a:schemeClr val="tx1"/>
              </a:solidFill>
            </a:endParaRPr>
          </a:p>
          <a:p>
            <a:pPr algn="ctr"/>
            <a:endParaRPr kumimoji="1" lang="en-US" altLang="ja-JP" sz="1600" dirty="0">
              <a:solidFill>
                <a:schemeClr val="tx1"/>
              </a:solidFill>
            </a:endParaRPr>
          </a:p>
          <a:p>
            <a:pPr algn="ctr"/>
            <a:endParaRPr kumimoji="1" lang="en-US" altLang="ja-JP" sz="1200" b="1" dirty="0">
              <a:solidFill>
                <a:schemeClr val="tx1"/>
              </a:solidFill>
            </a:endParaRPr>
          </a:p>
        </p:txBody>
      </p:sp>
      <p:sp>
        <p:nvSpPr>
          <p:cNvPr id="19" name="四角形: 角を丸くする 18">
            <a:extLst>
              <a:ext uri="{FF2B5EF4-FFF2-40B4-BE49-F238E27FC236}">
                <a16:creationId xmlns:a16="http://schemas.microsoft.com/office/drawing/2014/main" id="{8A5449CA-4DFE-B312-1AA8-A045888B6C57}"/>
              </a:ext>
            </a:extLst>
          </p:cNvPr>
          <p:cNvSpPr/>
          <p:nvPr/>
        </p:nvSpPr>
        <p:spPr>
          <a:xfrm>
            <a:off x="3683569" y="7189694"/>
            <a:ext cx="3044357" cy="1508760"/>
          </a:xfrm>
          <a:prstGeom prst="roundRect">
            <a:avLst/>
          </a:prstGeom>
          <a:solidFill>
            <a:schemeClr val="accent1">
              <a:lumMod val="20000"/>
              <a:lumOff val="80000"/>
            </a:schemeClr>
          </a:solidFill>
          <a:ln w="571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rPr>
              <a:t>会場　：吉川市商工会館</a:t>
            </a:r>
            <a:endParaRPr kumimoji="1" lang="en-US" altLang="ja-JP" sz="1400" b="1" dirty="0">
              <a:solidFill>
                <a:schemeClr val="tx1"/>
              </a:solidFill>
            </a:endParaRPr>
          </a:p>
          <a:p>
            <a:r>
              <a:rPr kumimoji="1" lang="ja-JP" altLang="en-US" sz="1400" b="1" dirty="0">
                <a:solidFill>
                  <a:schemeClr val="tx1"/>
                </a:solidFill>
              </a:rPr>
              <a:t>　　　　（吉川市平沼</a:t>
            </a:r>
            <a:r>
              <a:rPr kumimoji="1" lang="en-US" altLang="ja-JP" sz="1400" b="1" dirty="0">
                <a:solidFill>
                  <a:schemeClr val="tx1"/>
                </a:solidFill>
              </a:rPr>
              <a:t>1-21-16</a:t>
            </a:r>
            <a:r>
              <a:rPr kumimoji="1" lang="ja-JP" altLang="en-US" sz="1400" b="1" dirty="0">
                <a:solidFill>
                  <a:schemeClr val="tx1"/>
                </a:solidFill>
              </a:rPr>
              <a:t>）</a:t>
            </a:r>
            <a:endParaRPr kumimoji="1" lang="en-US" altLang="ja-JP" sz="1400" b="1" dirty="0">
              <a:solidFill>
                <a:schemeClr val="tx1"/>
              </a:solidFill>
            </a:endParaRPr>
          </a:p>
          <a:p>
            <a:r>
              <a:rPr kumimoji="1" lang="ja-JP" altLang="en-US" sz="1400" b="1" dirty="0">
                <a:solidFill>
                  <a:schemeClr val="tx1"/>
                </a:solidFill>
              </a:rPr>
              <a:t>定員　：</a:t>
            </a:r>
            <a:r>
              <a:rPr kumimoji="1" lang="en-US" altLang="ja-JP" sz="1400" b="1" dirty="0">
                <a:solidFill>
                  <a:schemeClr val="tx1"/>
                </a:solidFill>
              </a:rPr>
              <a:t>25</a:t>
            </a:r>
            <a:r>
              <a:rPr kumimoji="1" lang="ja-JP" altLang="en-US" sz="1400" b="1" dirty="0">
                <a:solidFill>
                  <a:schemeClr val="tx1"/>
                </a:solidFill>
              </a:rPr>
              <a:t>名 </a:t>
            </a:r>
            <a:endParaRPr kumimoji="1" lang="en-US" altLang="ja-JP" sz="1400" b="1" dirty="0">
              <a:solidFill>
                <a:schemeClr val="tx1"/>
              </a:solidFill>
            </a:endParaRPr>
          </a:p>
          <a:p>
            <a:r>
              <a:rPr kumimoji="1" lang="ja-JP" altLang="en-US" sz="1400" b="1" dirty="0">
                <a:solidFill>
                  <a:schemeClr val="tx1"/>
                </a:solidFill>
              </a:rPr>
              <a:t>　　　　　</a:t>
            </a:r>
            <a:r>
              <a:rPr kumimoji="1" lang="en-US" altLang="ja-JP" sz="1400" dirty="0">
                <a:solidFill>
                  <a:schemeClr val="tx1"/>
                </a:solidFill>
              </a:rPr>
              <a:t>(</a:t>
            </a:r>
            <a:r>
              <a:rPr kumimoji="1" lang="ja-JP" altLang="en-US" sz="1400" b="1" dirty="0">
                <a:solidFill>
                  <a:schemeClr val="tx1"/>
                </a:solidFill>
              </a:rPr>
              <a:t>定員になり次第締切</a:t>
            </a:r>
            <a:r>
              <a:rPr kumimoji="1" lang="en-US" altLang="ja-JP" sz="1400" dirty="0">
                <a:solidFill>
                  <a:schemeClr val="tx1"/>
                </a:solidFill>
              </a:rPr>
              <a:t>)</a:t>
            </a:r>
          </a:p>
          <a:p>
            <a:r>
              <a:rPr kumimoji="1" lang="ja-JP" altLang="en-US" sz="1400" b="1" dirty="0">
                <a:solidFill>
                  <a:schemeClr val="tx1"/>
                </a:solidFill>
              </a:rPr>
              <a:t>参加費：無料</a:t>
            </a:r>
            <a:endParaRPr kumimoji="1" lang="en-US" altLang="ja-JP" sz="1400" b="1" dirty="0">
              <a:solidFill>
                <a:schemeClr val="tx1"/>
              </a:solidFill>
            </a:endParaRPr>
          </a:p>
        </p:txBody>
      </p:sp>
      <p:sp>
        <p:nvSpPr>
          <p:cNvPr id="20" name="テキスト ボックス 19">
            <a:extLst>
              <a:ext uri="{FF2B5EF4-FFF2-40B4-BE49-F238E27FC236}">
                <a16:creationId xmlns:a16="http://schemas.microsoft.com/office/drawing/2014/main" id="{953DE946-C20F-C4C5-C12E-C21DBF1529CD}"/>
              </a:ext>
            </a:extLst>
          </p:cNvPr>
          <p:cNvSpPr txBox="1"/>
          <p:nvPr/>
        </p:nvSpPr>
        <p:spPr>
          <a:xfrm>
            <a:off x="1652471" y="8789067"/>
            <a:ext cx="3407210" cy="769441"/>
          </a:xfrm>
          <a:prstGeom prst="rect">
            <a:avLst/>
          </a:prstGeom>
          <a:noFill/>
        </p:spPr>
        <p:txBody>
          <a:bodyPr wrap="square" rtlCol="0">
            <a:spAutoFit/>
          </a:bodyPr>
          <a:lstStyle/>
          <a:p>
            <a:pPr algn="ctr"/>
            <a:r>
              <a:rPr kumimoji="1" lang="ja-JP" altLang="en-US" sz="1600" b="1" dirty="0"/>
              <a:t>吉川市商工会　</a:t>
            </a:r>
            <a:endParaRPr kumimoji="1" lang="en-US" altLang="ja-JP" sz="1600" b="1" dirty="0"/>
          </a:p>
          <a:p>
            <a:pPr algn="ctr"/>
            <a:r>
              <a:rPr kumimoji="1" lang="en-US" altLang="ja-JP" sz="1400" dirty="0"/>
              <a:t>TEL</a:t>
            </a:r>
            <a:r>
              <a:rPr kumimoji="1" lang="ja-JP" altLang="en-US" sz="1400" dirty="0"/>
              <a:t>　</a:t>
            </a:r>
            <a:r>
              <a:rPr kumimoji="1" lang="en-US" altLang="ja-JP" sz="1400" dirty="0"/>
              <a:t>048-981-1211</a:t>
            </a:r>
            <a:r>
              <a:rPr kumimoji="1" lang="ja-JP" altLang="en-US" sz="1400" dirty="0"/>
              <a:t>　  </a:t>
            </a:r>
            <a:r>
              <a:rPr kumimoji="1" lang="en-US" altLang="ja-JP" sz="1400" dirty="0"/>
              <a:t>Fax</a:t>
            </a:r>
            <a:r>
              <a:rPr kumimoji="1" lang="ja-JP" altLang="en-US" sz="1400" dirty="0"/>
              <a:t>　</a:t>
            </a:r>
            <a:r>
              <a:rPr kumimoji="1" lang="en-US" altLang="ja-JP" sz="1400" dirty="0"/>
              <a:t>048-984-1189</a:t>
            </a:r>
          </a:p>
          <a:p>
            <a:pPr algn="ctr"/>
            <a:r>
              <a:rPr kumimoji="1" lang="en-US" altLang="ja-JP" sz="1400" dirty="0"/>
              <a:t>Mail</a:t>
            </a:r>
            <a:r>
              <a:rPr kumimoji="1" lang="ja-JP" altLang="en-US" sz="1400" dirty="0"/>
              <a:t>　</a:t>
            </a:r>
            <a:r>
              <a:rPr kumimoji="1" lang="en-US" altLang="ja-JP" sz="1400" dirty="0">
                <a:hlinkClick r:id="rId5"/>
              </a:rPr>
              <a:t>yosikawa@namazu.or.jp</a:t>
            </a:r>
            <a:endParaRPr kumimoji="1" lang="en-US" altLang="ja-JP" sz="1400" dirty="0"/>
          </a:p>
        </p:txBody>
      </p:sp>
      <p:sp>
        <p:nvSpPr>
          <p:cNvPr id="22" name="テキスト ボックス 21">
            <a:extLst>
              <a:ext uri="{FF2B5EF4-FFF2-40B4-BE49-F238E27FC236}">
                <a16:creationId xmlns:a16="http://schemas.microsoft.com/office/drawing/2014/main" id="{364D41AB-A513-93DB-383D-144A540A4238}"/>
              </a:ext>
            </a:extLst>
          </p:cNvPr>
          <p:cNvSpPr txBox="1"/>
          <p:nvPr/>
        </p:nvSpPr>
        <p:spPr>
          <a:xfrm>
            <a:off x="184918" y="7273521"/>
            <a:ext cx="3407210" cy="1461939"/>
          </a:xfrm>
          <a:prstGeom prst="rect">
            <a:avLst/>
          </a:prstGeom>
          <a:noFill/>
        </p:spPr>
        <p:txBody>
          <a:bodyPr wrap="square" rtlCol="0">
            <a:spAutoFit/>
          </a:bodyPr>
          <a:lstStyle/>
          <a:p>
            <a:pPr algn="ctr"/>
            <a:r>
              <a:rPr kumimoji="1" lang="en-US" altLang="ja-JP" sz="1400" b="1" dirty="0">
                <a:solidFill>
                  <a:srgbClr val="C00000"/>
                </a:solidFill>
              </a:rPr>
              <a:t>※</a:t>
            </a:r>
            <a:r>
              <a:rPr kumimoji="1" lang="ja-JP" altLang="en-US" sz="1400" b="1" dirty="0"/>
              <a:t>後日、個別相談会を予定しています。</a:t>
            </a:r>
            <a:endParaRPr kumimoji="1" lang="en-US" altLang="ja-JP" sz="1400" b="1" dirty="0"/>
          </a:p>
          <a:p>
            <a:pPr algn="ctr"/>
            <a:endParaRPr kumimoji="1" lang="en-US" altLang="ja-JP" sz="800" b="1" dirty="0"/>
          </a:p>
          <a:p>
            <a:pPr algn="ctr"/>
            <a:r>
              <a:rPr kumimoji="1" lang="ja-JP" altLang="en-US" sz="1400" b="1" dirty="0"/>
              <a:t>（</a:t>
            </a:r>
            <a:r>
              <a:rPr kumimoji="1" lang="en-US" altLang="ja-JP" sz="1400" b="1" dirty="0"/>
              <a:t>11</a:t>
            </a:r>
            <a:r>
              <a:rPr kumimoji="1" lang="ja-JP" altLang="en-US" sz="1400" b="1" dirty="0"/>
              <a:t>月</a:t>
            </a:r>
            <a:r>
              <a:rPr kumimoji="1" lang="en-US" altLang="ja-JP" sz="1400" b="1" dirty="0"/>
              <a:t>2</a:t>
            </a:r>
            <a:r>
              <a:rPr kumimoji="1" lang="ja-JP" altLang="en-US" sz="1400" b="1" dirty="0"/>
              <a:t>日・</a:t>
            </a:r>
            <a:r>
              <a:rPr kumimoji="1" lang="en-US" altLang="ja-JP" sz="1400" b="1" dirty="0"/>
              <a:t>9</a:t>
            </a:r>
            <a:r>
              <a:rPr kumimoji="1" lang="ja-JP" altLang="en-US" sz="1400" b="1" dirty="0"/>
              <a:t>日・</a:t>
            </a:r>
            <a:r>
              <a:rPr kumimoji="1" lang="en-US" altLang="ja-JP" sz="1400" b="1" dirty="0"/>
              <a:t>16</a:t>
            </a:r>
            <a:r>
              <a:rPr kumimoji="1" lang="ja-JP" altLang="en-US" sz="1400" b="1" dirty="0"/>
              <a:t>日）</a:t>
            </a:r>
            <a:endParaRPr kumimoji="1" lang="en-US" altLang="ja-JP" sz="1400" b="1" dirty="0"/>
          </a:p>
          <a:p>
            <a:pPr algn="ctr"/>
            <a:r>
              <a:rPr kumimoji="1" lang="ja-JP" altLang="en-US" sz="1400" b="1" dirty="0"/>
              <a:t>　</a:t>
            </a:r>
            <a:r>
              <a:rPr kumimoji="1" lang="en-US" altLang="ja-JP" sz="1400" b="1" dirty="0"/>
              <a:t>9:00</a:t>
            </a:r>
            <a:r>
              <a:rPr kumimoji="1" lang="ja-JP" altLang="en-US" sz="1400" b="1" dirty="0"/>
              <a:t>～</a:t>
            </a:r>
            <a:r>
              <a:rPr kumimoji="1" lang="en-US" altLang="ja-JP" sz="1400" b="1" dirty="0"/>
              <a:t>10</a:t>
            </a:r>
            <a:r>
              <a:rPr kumimoji="1" lang="ja-JP" altLang="en-US" sz="1400" b="1" dirty="0"/>
              <a:t>：</a:t>
            </a:r>
            <a:r>
              <a:rPr kumimoji="1" lang="en-US" altLang="ja-JP" sz="1400" b="1" dirty="0"/>
              <a:t>30</a:t>
            </a:r>
            <a:r>
              <a:rPr kumimoji="1" lang="ja-JP" altLang="en-US" sz="1400" b="1" dirty="0"/>
              <a:t>　</a:t>
            </a:r>
            <a:r>
              <a:rPr kumimoji="1" lang="en-US" altLang="ja-JP" sz="1400" b="1" dirty="0"/>
              <a:t>10</a:t>
            </a:r>
            <a:r>
              <a:rPr kumimoji="1" lang="ja-JP" altLang="en-US" sz="1400" b="1" dirty="0"/>
              <a:t>：</a:t>
            </a:r>
            <a:r>
              <a:rPr kumimoji="1" lang="en-US" altLang="ja-JP" sz="1400" b="1" dirty="0"/>
              <a:t>30</a:t>
            </a:r>
            <a:r>
              <a:rPr kumimoji="1" lang="ja-JP" altLang="en-US" sz="1400" b="1" dirty="0"/>
              <a:t>～</a:t>
            </a:r>
            <a:r>
              <a:rPr kumimoji="1" lang="en-US" altLang="ja-JP" sz="1400" b="1" dirty="0"/>
              <a:t>12</a:t>
            </a:r>
            <a:r>
              <a:rPr kumimoji="1" lang="ja-JP" altLang="en-US" sz="1400" b="1" dirty="0"/>
              <a:t>：</a:t>
            </a:r>
            <a:r>
              <a:rPr kumimoji="1" lang="en-US" altLang="ja-JP" sz="1400" b="1" dirty="0"/>
              <a:t>00</a:t>
            </a:r>
          </a:p>
          <a:p>
            <a:pPr algn="ctr"/>
            <a:r>
              <a:rPr kumimoji="1" lang="en-US" altLang="ja-JP" sz="1400" b="1" dirty="0"/>
              <a:t>13</a:t>
            </a:r>
            <a:r>
              <a:rPr kumimoji="1" lang="ja-JP" altLang="en-US" sz="1400" b="1" dirty="0"/>
              <a:t>：</a:t>
            </a:r>
            <a:r>
              <a:rPr kumimoji="1" lang="en-US" altLang="ja-JP" sz="1400" b="1" dirty="0"/>
              <a:t>00</a:t>
            </a:r>
            <a:r>
              <a:rPr kumimoji="1" lang="ja-JP" altLang="en-US" sz="1400" b="1" dirty="0"/>
              <a:t>～</a:t>
            </a:r>
            <a:r>
              <a:rPr kumimoji="1" lang="en-US" altLang="ja-JP" sz="1400" b="1" dirty="0"/>
              <a:t>14</a:t>
            </a:r>
            <a:r>
              <a:rPr kumimoji="1" lang="ja-JP" altLang="en-US" sz="1400" b="1" dirty="0"/>
              <a:t>：</a:t>
            </a:r>
            <a:r>
              <a:rPr kumimoji="1" lang="en-US" altLang="ja-JP" sz="1400" b="1" dirty="0"/>
              <a:t>30</a:t>
            </a:r>
            <a:r>
              <a:rPr kumimoji="1" lang="ja-JP" altLang="en-US" sz="1400" b="1" dirty="0"/>
              <a:t>　</a:t>
            </a:r>
            <a:r>
              <a:rPr kumimoji="1" lang="en-US" altLang="ja-JP" sz="1400" b="1" dirty="0"/>
              <a:t>14</a:t>
            </a:r>
            <a:r>
              <a:rPr kumimoji="1" lang="ja-JP" altLang="en-US" sz="1400" b="1" dirty="0"/>
              <a:t>：</a:t>
            </a:r>
            <a:r>
              <a:rPr kumimoji="1" lang="en-US" altLang="ja-JP" sz="1400" b="1" dirty="0"/>
              <a:t>30</a:t>
            </a:r>
            <a:r>
              <a:rPr kumimoji="1" lang="ja-JP" altLang="en-US" sz="1400" b="1" dirty="0"/>
              <a:t>～</a:t>
            </a:r>
            <a:r>
              <a:rPr kumimoji="1" lang="en-US" altLang="ja-JP" sz="1400" b="1" dirty="0"/>
              <a:t>16</a:t>
            </a:r>
            <a:r>
              <a:rPr kumimoji="1" lang="ja-JP" altLang="en-US" sz="1400" b="1" dirty="0"/>
              <a:t>：</a:t>
            </a:r>
            <a:r>
              <a:rPr kumimoji="1" lang="en-US" altLang="ja-JP" sz="1400" b="1" dirty="0"/>
              <a:t>00</a:t>
            </a:r>
          </a:p>
          <a:p>
            <a:pPr algn="ctr"/>
            <a:endParaRPr kumimoji="1" lang="en-US" altLang="ja-JP" sz="800" b="1" dirty="0"/>
          </a:p>
          <a:p>
            <a:pPr algn="ctr"/>
            <a:r>
              <a:rPr kumimoji="1" lang="ja-JP" altLang="en-US" sz="1400" b="1" dirty="0"/>
              <a:t>ご希望の方は併せてお申し込みください</a:t>
            </a:r>
          </a:p>
        </p:txBody>
      </p:sp>
      <p:sp>
        <p:nvSpPr>
          <p:cNvPr id="3" name="テキスト ボックス 2">
            <a:extLst>
              <a:ext uri="{FF2B5EF4-FFF2-40B4-BE49-F238E27FC236}">
                <a16:creationId xmlns:a16="http://schemas.microsoft.com/office/drawing/2014/main" id="{F2862BDE-7F1D-8E41-4B07-0632D23A9A2D}"/>
              </a:ext>
            </a:extLst>
          </p:cNvPr>
          <p:cNvSpPr txBox="1"/>
          <p:nvPr/>
        </p:nvSpPr>
        <p:spPr>
          <a:xfrm>
            <a:off x="2419044" y="4958222"/>
            <a:ext cx="1963718" cy="369332"/>
          </a:xfrm>
          <a:prstGeom prst="rect">
            <a:avLst/>
          </a:prstGeom>
          <a:noFill/>
        </p:spPr>
        <p:txBody>
          <a:bodyPr wrap="square" rtlCol="0">
            <a:spAutoFit/>
          </a:bodyPr>
          <a:lstStyle/>
          <a:p>
            <a:r>
              <a:rPr kumimoji="1" lang="en-US" altLang="ja-JP" b="1" dirty="0">
                <a:solidFill>
                  <a:srgbClr val="FF0000"/>
                </a:solidFill>
                <a:latin typeface="+mn-ea"/>
              </a:rPr>
              <a:t>18</a:t>
            </a:r>
            <a:r>
              <a:rPr kumimoji="1" lang="ja-JP" altLang="en-US" b="1" dirty="0">
                <a:solidFill>
                  <a:srgbClr val="FF0000"/>
                </a:solidFill>
                <a:latin typeface="+mn-ea"/>
              </a:rPr>
              <a:t>：</a:t>
            </a:r>
            <a:r>
              <a:rPr kumimoji="1" lang="en-US" altLang="ja-JP" b="1" dirty="0">
                <a:solidFill>
                  <a:srgbClr val="FF0000"/>
                </a:solidFill>
                <a:latin typeface="+mn-ea"/>
              </a:rPr>
              <a:t>30</a:t>
            </a:r>
            <a:r>
              <a:rPr kumimoji="1" lang="ja-JP" altLang="en-US" b="1" dirty="0">
                <a:solidFill>
                  <a:srgbClr val="FF0000"/>
                </a:solidFill>
                <a:latin typeface="+mn-ea"/>
              </a:rPr>
              <a:t>～</a:t>
            </a:r>
            <a:r>
              <a:rPr kumimoji="1" lang="en-US" altLang="ja-JP" b="1" dirty="0">
                <a:solidFill>
                  <a:srgbClr val="FF0000"/>
                </a:solidFill>
                <a:latin typeface="+mn-ea"/>
              </a:rPr>
              <a:t>20</a:t>
            </a:r>
            <a:r>
              <a:rPr kumimoji="1" lang="ja-JP" altLang="en-US" b="1" dirty="0">
                <a:solidFill>
                  <a:srgbClr val="FF0000"/>
                </a:solidFill>
                <a:latin typeface="+mn-ea"/>
              </a:rPr>
              <a:t>：</a:t>
            </a:r>
            <a:r>
              <a:rPr kumimoji="1" lang="en-US" altLang="ja-JP" b="1" dirty="0">
                <a:solidFill>
                  <a:srgbClr val="FF0000"/>
                </a:solidFill>
                <a:latin typeface="+mn-ea"/>
              </a:rPr>
              <a:t>30</a:t>
            </a:r>
            <a:endParaRPr kumimoji="1" lang="ja-JP" altLang="en-US" b="1" dirty="0">
              <a:solidFill>
                <a:srgbClr val="FF0000"/>
              </a:solidFill>
              <a:latin typeface="+mn-ea"/>
            </a:endParaRPr>
          </a:p>
        </p:txBody>
      </p:sp>
      <p:sp>
        <p:nvSpPr>
          <p:cNvPr id="4" name="テキスト ボックス 3">
            <a:extLst>
              <a:ext uri="{FF2B5EF4-FFF2-40B4-BE49-F238E27FC236}">
                <a16:creationId xmlns:a16="http://schemas.microsoft.com/office/drawing/2014/main" id="{BA38B1B9-C986-51E0-340F-AC596B67FEC6}"/>
              </a:ext>
            </a:extLst>
          </p:cNvPr>
          <p:cNvSpPr txBox="1"/>
          <p:nvPr/>
        </p:nvSpPr>
        <p:spPr>
          <a:xfrm>
            <a:off x="2137410" y="9594869"/>
            <a:ext cx="2796540" cy="25391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協力：一般社団法人 事業承継協会埼玉支部　</a:t>
            </a:r>
            <a:endParaRPr kumimoji="1" lang="en-US" altLang="ja-JP" sz="105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1" name="テキスト ボックス 20">
            <a:extLst>
              <a:ext uri="{FF2B5EF4-FFF2-40B4-BE49-F238E27FC236}">
                <a16:creationId xmlns:a16="http://schemas.microsoft.com/office/drawing/2014/main" id="{D3CFC104-DE0F-BBDB-C8A4-F5DBD04CE429}"/>
              </a:ext>
            </a:extLst>
          </p:cNvPr>
          <p:cNvSpPr txBox="1"/>
          <p:nvPr/>
        </p:nvSpPr>
        <p:spPr>
          <a:xfrm>
            <a:off x="563880" y="5347554"/>
            <a:ext cx="2781300" cy="1661993"/>
          </a:xfrm>
          <a:prstGeom prst="rect">
            <a:avLst/>
          </a:prstGeom>
          <a:noFill/>
        </p:spPr>
        <p:txBody>
          <a:bodyPr wrap="square" rtlCol="0">
            <a:spAutoFit/>
          </a:bodyPr>
          <a:lstStyle/>
          <a:p>
            <a:pPr algn="ctr"/>
            <a:r>
              <a:rPr kumimoji="1" lang="ja-JP" altLang="en-US" b="1" u="sng" dirty="0">
                <a:solidFill>
                  <a:schemeClr val="tx1"/>
                </a:solidFill>
              </a:rPr>
              <a:t>第</a:t>
            </a:r>
            <a:r>
              <a:rPr kumimoji="1" lang="en-US" altLang="ja-JP" b="1" u="sng" dirty="0">
                <a:solidFill>
                  <a:schemeClr val="tx1"/>
                </a:solidFill>
              </a:rPr>
              <a:t>1</a:t>
            </a:r>
            <a:r>
              <a:rPr kumimoji="1" lang="ja-JP" altLang="en-US" b="1" u="sng" dirty="0">
                <a:solidFill>
                  <a:schemeClr val="tx1"/>
                </a:solidFill>
              </a:rPr>
              <a:t>回　</a:t>
            </a:r>
            <a:r>
              <a:rPr kumimoji="1" lang="en-US" altLang="ja-JP" b="1" u="sng" dirty="0">
                <a:solidFill>
                  <a:schemeClr val="tx1"/>
                </a:solidFill>
              </a:rPr>
              <a:t>10</a:t>
            </a:r>
            <a:r>
              <a:rPr kumimoji="1" lang="ja-JP" altLang="en-US" b="1" u="sng" dirty="0">
                <a:solidFill>
                  <a:schemeClr val="tx1"/>
                </a:solidFill>
              </a:rPr>
              <a:t>月 </a:t>
            </a:r>
            <a:r>
              <a:rPr kumimoji="1" lang="en-US" altLang="ja-JP" b="1" u="sng" dirty="0">
                <a:solidFill>
                  <a:schemeClr val="tx1"/>
                </a:solidFill>
              </a:rPr>
              <a:t>5</a:t>
            </a:r>
            <a:r>
              <a:rPr kumimoji="1" lang="ja-JP" altLang="en-US" b="1" u="sng" dirty="0">
                <a:solidFill>
                  <a:schemeClr val="tx1"/>
                </a:solidFill>
              </a:rPr>
              <a:t>日（水）</a:t>
            </a:r>
            <a:endParaRPr kumimoji="1" lang="en-US" altLang="ja-JP" b="1" u="sng" dirty="0">
              <a:solidFill>
                <a:schemeClr val="tx1"/>
              </a:solidFill>
            </a:endParaRPr>
          </a:p>
          <a:p>
            <a:pPr algn="ctr"/>
            <a:r>
              <a:rPr kumimoji="1" lang="ja-JP" altLang="en-US" sz="1400" b="1" dirty="0">
                <a:solidFill>
                  <a:schemeClr val="tx1"/>
                </a:solidFill>
              </a:rPr>
              <a:t>事業承継の基本を理解する</a:t>
            </a:r>
            <a:endParaRPr kumimoji="1" lang="en-US" altLang="ja-JP" sz="1400" b="1" dirty="0">
              <a:solidFill>
                <a:schemeClr val="tx1"/>
              </a:solidFill>
            </a:endParaRPr>
          </a:p>
          <a:p>
            <a:pPr algn="ctr"/>
            <a:r>
              <a:rPr kumimoji="1" lang="ja-JP" altLang="en-US" sz="1200" b="1" dirty="0">
                <a:solidFill>
                  <a:schemeClr val="tx1"/>
                </a:solidFill>
              </a:rPr>
              <a:t>そもそも事業承継とは？</a:t>
            </a:r>
            <a:endParaRPr kumimoji="1" lang="en-US" altLang="ja-JP" sz="1200" b="1" dirty="0">
              <a:solidFill>
                <a:schemeClr val="tx1"/>
              </a:solidFill>
            </a:endParaRPr>
          </a:p>
          <a:p>
            <a:pPr algn="ctr"/>
            <a:endParaRPr kumimoji="1" lang="en-US" altLang="ja-JP" sz="1400" dirty="0">
              <a:solidFill>
                <a:schemeClr val="tx1"/>
              </a:solidFill>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b="1" i="0" u="sng"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第</a:t>
            </a:r>
            <a:r>
              <a:rPr kumimoji="1" lang="en-US" altLang="ja-JP" b="1" i="0" u="sng"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3</a:t>
            </a:r>
            <a:r>
              <a:rPr kumimoji="1" lang="ja-JP" altLang="en-US" b="1" i="0" u="sng"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回　</a:t>
            </a:r>
            <a:r>
              <a:rPr kumimoji="1" lang="en-US" altLang="ja-JP" b="1" i="0" u="sng"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10</a:t>
            </a:r>
            <a:r>
              <a:rPr kumimoji="1" lang="ja-JP" altLang="en-US" b="1" i="0" u="sng"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月</a:t>
            </a:r>
            <a:r>
              <a:rPr kumimoji="1" lang="en-US" altLang="ja-JP" b="1" i="0" u="sng"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19</a:t>
            </a:r>
            <a:r>
              <a:rPr kumimoji="1" lang="ja-JP" altLang="en-US" b="1" i="0" u="sng"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日（水）</a:t>
            </a:r>
            <a:endParaRPr kumimoji="1" lang="en-US" altLang="ja-JP" b="1" i="0" u="sng"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経営革新計画の基本を理解する</a:t>
            </a:r>
            <a:endParaRPr kumimoji="1"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自社の振り返りと事業の磨き上げ</a:t>
            </a:r>
            <a:endParaRPr kumimoji="1" lang="en-US" altLang="ja-JP" sz="1200" b="1" dirty="0">
              <a:solidFill>
                <a:schemeClr val="tx1"/>
              </a:solidFill>
            </a:endParaRPr>
          </a:p>
        </p:txBody>
      </p:sp>
      <p:sp>
        <p:nvSpPr>
          <p:cNvPr id="16" name="テキスト ボックス 15">
            <a:extLst>
              <a:ext uri="{FF2B5EF4-FFF2-40B4-BE49-F238E27FC236}">
                <a16:creationId xmlns:a16="http://schemas.microsoft.com/office/drawing/2014/main" id="{95EA1D84-7310-1A8A-3645-FD1AFF9033A3}"/>
              </a:ext>
            </a:extLst>
          </p:cNvPr>
          <p:cNvSpPr txBox="1"/>
          <p:nvPr/>
        </p:nvSpPr>
        <p:spPr>
          <a:xfrm>
            <a:off x="3443615" y="5350068"/>
            <a:ext cx="2781300" cy="1631216"/>
          </a:xfrm>
          <a:prstGeom prst="rect">
            <a:avLst/>
          </a:prstGeom>
          <a:noFill/>
        </p:spPr>
        <p:txBody>
          <a:bodyPr wrap="square" rtlCol="0">
            <a:spAutoFit/>
          </a:bodyPr>
          <a:lstStyle/>
          <a:p>
            <a:pPr algn="ctr"/>
            <a:r>
              <a:rPr kumimoji="1" lang="ja-JP" altLang="en-US" b="1" u="sng" dirty="0">
                <a:solidFill>
                  <a:schemeClr val="tx1"/>
                </a:solidFill>
              </a:rPr>
              <a:t>第</a:t>
            </a:r>
            <a:r>
              <a:rPr kumimoji="1" lang="en-US" altLang="ja-JP" b="1" u="sng" dirty="0">
                <a:solidFill>
                  <a:schemeClr val="tx1"/>
                </a:solidFill>
              </a:rPr>
              <a:t>2</a:t>
            </a:r>
            <a:r>
              <a:rPr kumimoji="1" lang="ja-JP" altLang="en-US" b="1" u="sng" dirty="0">
                <a:solidFill>
                  <a:schemeClr val="tx1"/>
                </a:solidFill>
              </a:rPr>
              <a:t>回　</a:t>
            </a:r>
            <a:r>
              <a:rPr kumimoji="1" lang="en-US" altLang="ja-JP" b="1" u="sng" dirty="0">
                <a:solidFill>
                  <a:schemeClr val="tx1"/>
                </a:solidFill>
              </a:rPr>
              <a:t>10</a:t>
            </a:r>
            <a:r>
              <a:rPr kumimoji="1" lang="ja-JP" altLang="en-US" b="1" u="sng" dirty="0">
                <a:solidFill>
                  <a:schemeClr val="tx1"/>
                </a:solidFill>
              </a:rPr>
              <a:t>月</a:t>
            </a:r>
            <a:r>
              <a:rPr kumimoji="1" lang="en-US" altLang="ja-JP" b="1" u="sng" dirty="0">
                <a:solidFill>
                  <a:schemeClr val="tx1"/>
                </a:solidFill>
              </a:rPr>
              <a:t>12</a:t>
            </a:r>
            <a:r>
              <a:rPr kumimoji="1" lang="ja-JP" altLang="en-US" b="1" u="sng" dirty="0">
                <a:solidFill>
                  <a:schemeClr val="tx1"/>
                </a:solidFill>
              </a:rPr>
              <a:t>日（水）</a:t>
            </a:r>
            <a:endParaRPr kumimoji="1" lang="en-US" altLang="ja-JP" b="1" u="sng" dirty="0">
              <a:solidFill>
                <a:schemeClr val="tx1"/>
              </a:solidFill>
            </a:endParaRPr>
          </a:p>
          <a:p>
            <a:pPr algn="ctr"/>
            <a:r>
              <a:rPr kumimoji="1" lang="ja-JP" altLang="en-US" sz="1400" b="1" dirty="0">
                <a:solidFill>
                  <a:schemeClr val="tx1"/>
                </a:solidFill>
              </a:rPr>
              <a:t>事業継続を具体的に考える</a:t>
            </a:r>
            <a:endParaRPr kumimoji="1" lang="en-US" altLang="ja-JP" sz="1400" b="1" dirty="0">
              <a:solidFill>
                <a:schemeClr val="tx1"/>
              </a:solidFill>
            </a:endParaRPr>
          </a:p>
          <a:p>
            <a:pPr algn="ctr"/>
            <a:r>
              <a:rPr kumimoji="1" lang="ja-JP" altLang="en-US" sz="1200" b="1" dirty="0">
                <a:solidFill>
                  <a:schemeClr val="tx1"/>
                </a:solidFill>
              </a:rPr>
              <a:t>事業承継の進め方</a:t>
            </a:r>
            <a:r>
              <a:rPr kumimoji="1" lang="en-US" altLang="ja-JP" sz="1200" b="1" dirty="0">
                <a:solidFill>
                  <a:schemeClr val="tx1"/>
                </a:solidFill>
              </a:rPr>
              <a:t>(</a:t>
            </a:r>
            <a:r>
              <a:rPr kumimoji="1" lang="ja-JP" altLang="en-US" sz="1200" b="1" dirty="0">
                <a:solidFill>
                  <a:schemeClr val="tx1"/>
                </a:solidFill>
              </a:rPr>
              <a:t>今後の計画</a:t>
            </a:r>
            <a:r>
              <a:rPr kumimoji="1" lang="en-US" altLang="ja-JP" sz="1200" b="1" dirty="0">
                <a:solidFill>
                  <a:schemeClr val="tx1"/>
                </a:solidFill>
              </a:rPr>
              <a:t>)</a:t>
            </a:r>
          </a:p>
          <a:p>
            <a:pPr algn="ctr"/>
            <a:endParaRPr kumimoji="1" lang="en-US" altLang="ja-JP" sz="1200" b="1" dirty="0">
              <a:solidFill>
                <a:schemeClr val="tx1"/>
              </a:solidFill>
            </a:endParaRPr>
          </a:p>
          <a:p>
            <a:pPr algn="ctr"/>
            <a:r>
              <a:rPr kumimoji="1" lang="ja-JP" altLang="en-US" b="1" u="sng" dirty="0">
                <a:solidFill>
                  <a:schemeClr val="tx1"/>
                </a:solidFill>
              </a:rPr>
              <a:t>第</a:t>
            </a:r>
            <a:r>
              <a:rPr kumimoji="1" lang="en-US" altLang="ja-JP" b="1" u="sng" dirty="0">
                <a:solidFill>
                  <a:schemeClr val="tx1"/>
                </a:solidFill>
              </a:rPr>
              <a:t>4</a:t>
            </a:r>
            <a:r>
              <a:rPr kumimoji="1" lang="ja-JP" altLang="en-US" b="1" u="sng" dirty="0">
                <a:solidFill>
                  <a:schemeClr val="tx1"/>
                </a:solidFill>
              </a:rPr>
              <a:t>回　</a:t>
            </a:r>
            <a:r>
              <a:rPr kumimoji="1" lang="en-US" altLang="ja-JP" b="1" u="sng" dirty="0">
                <a:solidFill>
                  <a:schemeClr val="tx1"/>
                </a:solidFill>
              </a:rPr>
              <a:t>10</a:t>
            </a:r>
            <a:r>
              <a:rPr kumimoji="1" lang="ja-JP" altLang="en-US" b="1" u="sng" dirty="0">
                <a:solidFill>
                  <a:schemeClr val="tx1"/>
                </a:solidFill>
              </a:rPr>
              <a:t>月</a:t>
            </a:r>
            <a:r>
              <a:rPr kumimoji="1" lang="en-US" altLang="ja-JP" b="1" u="sng" dirty="0">
                <a:solidFill>
                  <a:schemeClr val="tx1"/>
                </a:solidFill>
              </a:rPr>
              <a:t>26</a:t>
            </a:r>
            <a:r>
              <a:rPr kumimoji="1" lang="ja-JP" altLang="en-US" b="1" u="sng" dirty="0">
                <a:solidFill>
                  <a:schemeClr val="tx1"/>
                </a:solidFill>
              </a:rPr>
              <a:t>日（水）</a:t>
            </a:r>
            <a:endParaRPr kumimoji="1" lang="en-US" altLang="ja-JP" b="1" u="sng" dirty="0">
              <a:solidFill>
                <a:schemeClr val="tx1"/>
              </a:solidFill>
            </a:endParaRPr>
          </a:p>
          <a:p>
            <a:pPr algn="ctr"/>
            <a:r>
              <a:rPr kumimoji="1" lang="ja-JP" altLang="en-US" sz="1400" b="1" dirty="0">
                <a:solidFill>
                  <a:schemeClr val="tx1"/>
                </a:solidFill>
              </a:rPr>
              <a:t>自社の経営革新計画を作成する</a:t>
            </a:r>
            <a:endParaRPr kumimoji="1" lang="en-US" altLang="ja-JP" sz="1400" b="1" dirty="0">
              <a:solidFill>
                <a:schemeClr val="tx1"/>
              </a:solidFill>
            </a:endParaRPr>
          </a:p>
          <a:p>
            <a:pPr algn="ctr"/>
            <a:r>
              <a:rPr kumimoji="1" lang="ja-JP" altLang="en-US" sz="1200" b="1" dirty="0">
                <a:solidFill>
                  <a:schemeClr val="tx1"/>
                </a:solidFill>
              </a:rPr>
              <a:t>課題解決と補助金の活用方法</a:t>
            </a:r>
            <a:endParaRPr kumimoji="1" lang="en-US" altLang="ja-JP" sz="1200" b="1" dirty="0">
              <a:solidFill>
                <a:schemeClr val="tx1"/>
              </a:solidFill>
            </a:endParaRPr>
          </a:p>
        </p:txBody>
      </p:sp>
    </p:spTree>
    <p:extLst>
      <p:ext uri="{BB962C8B-B14F-4D97-AF65-F5344CB8AC3E}">
        <p14:creationId xmlns:p14="http://schemas.microsoft.com/office/powerpoint/2010/main" val="334514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6" name="四角形: 角を丸くする 25">
            <a:extLst>
              <a:ext uri="{FF2B5EF4-FFF2-40B4-BE49-F238E27FC236}">
                <a16:creationId xmlns:a16="http://schemas.microsoft.com/office/drawing/2014/main" id="{23D29C4D-A54D-52DA-7E4F-76B9DA8F6C0B}"/>
              </a:ext>
            </a:extLst>
          </p:cNvPr>
          <p:cNvSpPr/>
          <p:nvPr/>
        </p:nvSpPr>
        <p:spPr>
          <a:xfrm>
            <a:off x="1695769" y="2200622"/>
            <a:ext cx="4763189" cy="1478163"/>
          </a:xfrm>
          <a:prstGeom prst="roundRect">
            <a:avLst/>
          </a:prstGeom>
          <a:solidFill>
            <a:schemeClr val="bg1"/>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dirty="0">
              <a:solidFill>
                <a:schemeClr val="tx1"/>
              </a:solidFill>
            </a:endParaRPr>
          </a:p>
        </p:txBody>
      </p:sp>
      <p:sp>
        <p:nvSpPr>
          <p:cNvPr id="18" name="四角形: 角を丸くする 17">
            <a:extLst>
              <a:ext uri="{FF2B5EF4-FFF2-40B4-BE49-F238E27FC236}">
                <a16:creationId xmlns:a16="http://schemas.microsoft.com/office/drawing/2014/main" id="{F3FF2A83-564F-AF75-94B4-DB4DF5DDD0ED}"/>
              </a:ext>
            </a:extLst>
          </p:cNvPr>
          <p:cNvSpPr/>
          <p:nvPr/>
        </p:nvSpPr>
        <p:spPr>
          <a:xfrm>
            <a:off x="1695769" y="568436"/>
            <a:ext cx="4763189" cy="1416774"/>
          </a:xfrm>
          <a:prstGeom prst="roundRect">
            <a:avLst/>
          </a:prstGeom>
          <a:solidFill>
            <a:schemeClr val="bg1"/>
          </a:solid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dirty="0">
              <a:solidFill>
                <a:schemeClr val="tx1"/>
              </a:solidFill>
            </a:endParaRPr>
          </a:p>
        </p:txBody>
      </p:sp>
      <p:graphicFrame>
        <p:nvGraphicFramePr>
          <p:cNvPr id="15" name="表 19">
            <a:extLst>
              <a:ext uri="{FF2B5EF4-FFF2-40B4-BE49-F238E27FC236}">
                <a16:creationId xmlns:a16="http://schemas.microsoft.com/office/drawing/2014/main" id="{76D16E7A-3177-09C0-8423-44A4F7897EA7}"/>
              </a:ext>
            </a:extLst>
          </p:cNvPr>
          <p:cNvGraphicFramePr>
            <a:graphicFrameLocks noGrp="1"/>
          </p:cNvGraphicFramePr>
          <p:nvPr>
            <p:extLst>
              <p:ext uri="{D42A27DB-BD31-4B8C-83A1-F6EECF244321}">
                <p14:modId xmlns:p14="http://schemas.microsoft.com/office/powerpoint/2010/main" val="3859890098"/>
              </p:ext>
            </p:extLst>
          </p:nvPr>
        </p:nvGraphicFramePr>
        <p:xfrm>
          <a:off x="337607" y="6237902"/>
          <a:ext cx="6261977" cy="3301578"/>
        </p:xfrm>
        <a:graphic>
          <a:graphicData uri="http://schemas.openxmlformats.org/drawingml/2006/table">
            <a:tbl>
              <a:tblPr bandRow="1">
                <a:tableStyleId>{5C22544A-7EE6-4342-B048-85BDC9FD1C3A}</a:tableStyleId>
              </a:tblPr>
              <a:tblGrid>
                <a:gridCol w="1213259">
                  <a:extLst>
                    <a:ext uri="{9D8B030D-6E8A-4147-A177-3AD203B41FA5}">
                      <a16:colId xmlns:a16="http://schemas.microsoft.com/office/drawing/2014/main" val="3535230462"/>
                    </a:ext>
                  </a:extLst>
                </a:gridCol>
                <a:gridCol w="5048718">
                  <a:extLst>
                    <a:ext uri="{9D8B030D-6E8A-4147-A177-3AD203B41FA5}">
                      <a16:colId xmlns:a16="http://schemas.microsoft.com/office/drawing/2014/main" val="2593058034"/>
                    </a:ext>
                  </a:extLst>
                </a:gridCol>
              </a:tblGrid>
              <a:tr h="477485">
                <a:tc>
                  <a:txBody>
                    <a:bodyPr/>
                    <a:lstStyle/>
                    <a:p>
                      <a:pPr algn="ctr"/>
                      <a:r>
                        <a:rPr kumimoji="1" lang="ja-JP" altLang="en-US" sz="1000" dirty="0"/>
                        <a:t>事業所名</a:t>
                      </a: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900" dirty="0"/>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07146300"/>
                  </a:ext>
                </a:extLst>
              </a:tr>
              <a:tr h="256333">
                <a:tc>
                  <a:txBody>
                    <a:bodyPr/>
                    <a:lstStyle/>
                    <a:p>
                      <a:pPr algn="ctr"/>
                      <a:r>
                        <a:rPr kumimoji="1" lang="ja-JP" altLang="en-US" sz="1000" dirty="0"/>
                        <a:t>ﾌﾘｶﾞﾅ</a:t>
                      </a:r>
                      <a:endParaRPr kumimoji="1" lang="en-US" altLang="ja-JP" sz="1000" dirty="0"/>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900" dirty="0"/>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88610375"/>
                  </a:ext>
                </a:extLst>
              </a:tr>
              <a:tr h="417170">
                <a:tc>
                  <a:txBody>
                    <a:bodyPr/>
                    <a:lstStyle/>
                    <a:p>
                      <a:pPr algn="ctr"/>
                      <a:r>
                        <a:rPr kumimoji="1" lang="ja-JP" altLang="en-US" sz="1000" dirty="0"/>
                        <a:t>氏名</a:t>
                      </a: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900" dirty="0"/>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52573577"/>
                  </a:ext>
                </a:extLst>
              </a:tr>
              <a:tr h="585714">
                <a:tc>
                  <a:txBody>
                    <a:bodyPr/>
                    <a:lstStyle/>
                    <a:p>
                      <a:pPr algn="ctr"/>
                      <a:r>
                        <a:rPr kumimoji="1" lang="ja-JP" altLang="en-US" sz="1000" dirty="0"/>
                        <a:t>住所</a:t>
                      </a:r>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lvl="1" algn="l"/>
                      <a:r>
                        <a:rPr kumimoji="1" lang="ja-JP" altLang="en-US" sz="900" dirty="0"/>
                        <a:t>〒</a:t>
                      </a: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5582412"/>
                  </a:ext>
                </a:extLst>
              </a:tr>
              <a:tr h="844393">
                <a:tc>
                  <a:txBody>
                    <a:bodyPr/>
                    <a:lstStyle/>
                    <a:p>
                      <a:pPr algn="ctr"/>
                      <a:r>
                        <a:rPr kumimoji="1" lang="ja-JP" altLang="en-US" sz="1000" dirty="0"/>
                        <a:t>連絡先</a:t>
                      </a:r>
                      <a:endParaRPr kumimoji="1" lang="en-US" altLang="ja-JP" sz="1000" dirty="0"/>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lvl="1" algn="l"/>
                      <a:endParaRPr kumimoji="1" lang="en-US" altLang="ja-JP" sz="900" dirty="0"/>
                    </a:p>
                    <a:p>
                      <a:pPr lvl="1" algn="l"/>
                      <a:r>
                        <a:rPr kumimoji="1" lang="en-US" altLang="ja-JP" sz="900" dirty="0"/>
                        <a:t>TEL</a:t>
                      </a:r>
                    </a:p>
                    <a:p>
                      <a:pPr lvl="1" algn="l"/>
                      <a:endParaRPr kumimoji="1" lang="en-US" altLang="ja-JP" sz="900" dirty="0"/>
                    </a:p>
                    <a:p>
                      <a:pPr lvl="1" algn="l"/>
                      <a:r>
                        <a:rPr kumimoji="1" lang="en-US" altLang="ja-JP" sz="900" dirty="0"/>
                        <a:t>E-mail</a:t>
                      </a:r>
                      <a:endParaRPr kumimoji="1" lang="ja-JP" altLang="en-US" sz="900" dirty="0"/>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16179789"/>
                  </a:ext>
                </a:extLst>
              </a:tr>
              <a:tr h="720483">
                <a:tc>
                  <a:txBody>
                    <a:bodyPr/>
                    <a:lstStyle/>
                    <a:p>
                      <a:pPr algn="ctr"/>
                      <a:r>
                        <a:rPr kumimoji="1" lang="ja-JP" altLang="en-US" sz="1000" dirty="0"/>
                        <a:t>個別相談</a:t>
                      </a:r>
                      <a:endParaRPr kumimoji="1" lang="en-US" altLang="ja-JP" sz="1000" dirty="0"/>
                    </a:p>
                  </a:txBody>
                  <a:tcPr marL="63305" marR="63305" marT="31652" marB="3165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lvl="1" algn="l"/>
                      <a:endParaRPr kumimoji="1" lang="en-US" altLang="ja-JP" sz="900" dirty="0"/>
                    </a:p>
                    <a:p>
                      <a:pPr lvl="1" algn="l"/>
                      <a:r>
                        <a:rPr kumimoji="1" lang="ja-JP" altLang="en-US" sz="900" dirty="0"/>
                        <a:t>□希望する　□希望しない</a:t>
                      </a:r>
                      <a:endParaRPr kumimoji="1" lang="en-US" altLang="ja-JP" sz="900" dirty="0"/>
                    </a:p>
                    <a:p>
                      <a:pPr lvl="1" algn="l"/>
                      <a:endParaRPr kumimoji="1" lang="en-US" altLang="ja-JP" sz="900" dirty="0"/>
                    </a:p>
                    <a:p>
                      <a:pPr lvl="1" algn="l"/>
                      <a:r>
                        <a:rPr kumimoji="1" lang="ja-JP" altLang="en-US" sz="900" dirty="0"/>
                        <a:t>希望日　第</a:t>
                      </a:r>
                      <a:r>
                        <a:rPr kumimoji="1" lang="en-US" altLang="ja-JP" sz="900" dirty="0"/>
                        <a:t>1</a:t>
                      </a:r>
                      <a:r>
                        <a:rPr kumimoji="1" lang="ja-JP" altLang="en-US" sz="900" dirty="0"/>
                        <a:t>希望</a:t>
                      </a:r>
                      <a:r>
                        <a:rPr kumimoji="1" lang="ja-JP" altLang="en-US" sz="900" u="sng" dirty="0"/>
                        <a:t>　　　　月　　　　日</a:t>
                      </a:r>
                      <a:r>
                        <a:rPr kumimoji="1" lang="ja-JP" altLang="en-US" sz="900" u="none" dirty="0"/>
                        <a:t>　　　　　</a:t>
                      </a:r>
                      <a:r>
                        <a:rPr kumimoji="1" lang="ja-JP" altLang="en-US" sz="900" dirty="0"/>
                        <a:t>第</a:t>
                      </a:r>
                      <a:r>
                        <a:rPr kumimoji="1" lang="en-US" altLang="ja-JP" sz="900" dirty="0"/>
                        <a:t>2</a:t>
                      </a:r>
                      <a:r>
                        <a:rPr kumimoji="1" lang="ja-JP" altLang="en-US" sz="900" dirty="0"/>
                        <a:t>希望</a:t>
                      </a:r>
                      <a:r>
                        <a:rPr kumimoji="1" lang="ja-JP" altLang="en-US" sz="900" u="sng" dirty="0"/>
                        <a:t>　　　　月　　　　日</a:t>
                      </a: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67353818"/>
                  </a:ext>
                </a:extLst>
              </a:tr>
            </a:tbl>
          </a:graphicData>
        </a:graphic>
      </p:graphicFrame>
      <p:sp>
        <p:nvSpPr>
          <p:cNvPr id="17" name="テキスト ボックス 16">
            <a:extLst>
              <a:ext uri="{FF2B5EF4-FFF2-40B4-BE49-F238E27FC236}">
                <a16:creationId xmlns:a16="http://schemas.microsoft.com/office/drawing/2014/main" id="{B9D6C530-0063-68C7-62E7-9252042D8F2B}"/>
              </a:ext>
            </a:extLst>
          </p:cNvPr>
          <p:cNvSpPr txBox="1"/>
          <p:nvPr/>
        </p:nvSpPr>
        <p:spPr>
          <a:xfrm>
            <a:off x="333370" y="216733"/>
            <a:ext cx="1588525" cy="284052"/>
          </a:xfrm>
          <a:prstGeom prst="rect">
            <a:avLst/>
          </a:prstGeom>
          <a:noFill/>
        </p:spPr>
        <p:txBody>
          <a:bodyPr wrap="square" rtlCol="0">
            <a:spAutoFit/>
          </a:bodyPr>
          <a:lstStyle/>
          <a:p>
            <a:r>
              <a:rPr kumimoji="1" lang="en-US" altLang="ja-JP" sz="1246" dirty="0">
                <a:latin typeface="ＭＳ Ｐゴシック" panose="020B0600070205080204" pitchFamily="50" charset="-128"/>
                <a:ea typeface="ＭＳ Ｐゴシック" panose="020B0600070205080204" pitchFamily="50" charset="-128"/>
              </a:rPr>
              <a:t>《</a:t>
            </a:r>
            <a:r>
              <a:rPr kumimoji="1" lang="ja-JP" altLang="en-US" sz="1246" dirty="0">
                <a:latin typeface="ＭＳ Ｐゴシック" panose="020B0600070205080204" pitchFamily="50" charset="-128"/>
                <a:ea typeface="ＭＳ Ｐゴシック" panose="020B0600070205080204" pitchFamily="50" charset="-128"/>
              </a:rPr>
              <a:t>講師プロフィール</a:t>
            </a:r>
            <a:r>
              <a:rPr kumimoji="1" lang="en-US" altLang="ja-JP" sz="1246" dirty="0">
                <a:latin typeface="ＭＳ Ｐゴシック" panose="020B0600070205080204" pitchFamily="50" charset="-128"/>
                <a:ea typeface="ＭＳ Ｐゴシック" panose="020B0600070205080204" pitchFamily="50" charset="-128"/>
              </a:rPr>
              <a:t>》</a:t>
            </a:r>
            <a:endParaRPr kumimoji="1" lang="ja-JP" altLang="en-US" sz="1246" dirty="0">
              <a:latin typeface="ＭＳ Ｐゴシック" panose="020B0600070205080204" pitchFamily="50" charset="-128"/>
              <a:ea typeface="ＭＳ Ｐゴシック" panose="020B0600070205080204" pitchFamily="50" charset="-128"/>
            </a:endParaRPr>
          </a:p>
        </p:txBody>
      </p:sp>
      <p:sp>
        <p:nvSpPr>
          <p:cNvPr id="20" name="テキスト ボックス 19">
            <a:extLst>
              <a:ext uri="{FF2B5EF4-FFF2-40B4-BE49-F238E27FC236}">
                <a16:creationId xmlns:a16="http://schemas.microsoft.com/office/drawing/2014/main" id="{36983D49-0328-C790-C51D-F114FAC61FF3}"/>
              </a:ext>
            </a:extLst>
          </p:cNvPr>
          <p:cNvSpPr txBox="1"/>
          <p:nvPr/>
        </p:nvSpPr>
        <p:spPr>
          <a:xfrm>
            <a:off x="194697" y="4909031"/>
            <a:ext cx="5030407" cy="499496"/>
          </a:xfrm>
          <a:prstGeom prst="rect">
            <a:avLst/>
          </a:prstGeom>
          <a:noFill/>
        </p:spPr>
        <p:txBody>
          <a:bodyPr wrap="square" rtlCol="0">
            <a:spAutoFit/>
          </a:bodyPr>
          <a:lstStyle/>
          <a:p>
            <a:pPr algn="ctr"/>
            <a:r>
              <a:rPr kumimoji="1" lang="ja-JP" altLang="en-US" sz="1400" dirty="0">
                <a:latin typeface="UD デジタル 教科書体 N-B" panose="02020700000000000000" pitchFamily="17" charset="-128"/>
                <a:ea typeface="UD デジタル 教科書体 N-B" panose="02020700000000000000" pitchFamily="17" charset="-128"/>
              </a:rPr>
              <a:t>必要事項をご記入の上 </a:t>
            </a:r>
            <a:r>
              <a:rPr kumimoji="1" lang="en-US" altLang="ja-JP" sz="1400" dirty="0">
                <a:latin typeface="UD デジタル 教科書体 N-B" panose="02020700000000000000" pitchFamily="17" charset="-128"/>
                <a:ea typeface="UD デジタル 教科書体 N-B" panose="02020700000000000000" pitchFamily="17" charset="-128"/>
              </a:rPr>
              <a:t>FAX</a:t>
            </a:r>
            <a:r>
              <a:rPr kumimoji="1" lang="ja-JP" altLang="en-US" sz="1400" dirty="0">
                <a:latin typeface="UD デジタル 教科書体 N-B" panose="02020700000000000000" pitchFamily="17" charset="-128"/>
                <a:ea typeface="UD デジタル 教科書体 N-B" panose="02020700000000000000" pitchFamily="17" charset="-128"/>
              </a:rPr>
              <a:t>にて送信ください。</a:t>
            </a:r>
            <a:endParaRPr kumimoji="1" lang="en-US" altLang="ja-JP" sz="1400" dirty="0">
              <a:latin typeface="UD デジタル 教科書体 N-B" panose="02020700000000000000" pitchFamily="17" charset="-128"/>
              <a:ea typeface="UD デジタル 教科書体 N-B" panose="02020700000000000000" pitchFamily="17" charset="-128"/>
            </a:endParaRPr>
          </a:p>
          <a:p>
            <a:pPr algn="ctr"/>
            <a:r>
              <a:rPr kumimoji="1" lang="ja-JP" altLang="en-US" sz="1246" dirty="0">
                <a:latin typeface="UD デジタル 教科書体 N-B" panose="02020700000000000000" pitchFamily="17" charset="-128"/>
                <a:ea typeface="UD デジタル 教科書体 N-B" panose="02020700000000000000" pitchFamily="17" charset="-128"/>
              </a:rPr>
              <a:t>　</a:t>
            </a:r>
            <a:r>
              <a:rPr kumimoji="1" lang="en-US" altLang="ja-JP" sz="900" dirty="0">
                <a:latin typeface="UD デジタル 教科書体 N-B" panose="02020700000000000000" pitchFamily="17" charset="-128"/>
                <a:ea typeface="UD デジタル 教科書体 N-B" panose="02020700000000000000" pitchFamily="17" charset="-128"/>
              </a:rPr>
              <a:t>※E-mail</a:t>
            </a:r>
            <a:r>
              <a:rPr kumimoji="1" lang="ja-JP" altLang="en-US" sz="900" dirty="0">
                <a:latin typeface="UD デジタル 教科書体 N-B" panose="02020700000000000000" pitchFamily="17" charset="-128"/>
                <a:ea typeface="UD デジタル 教科書体 N-B" panose="02020700000000000000" pitchFamily="17" charset="-128"/>
              </a:rPr>
              <a:t>の場合は下記内容をメール本文に記載の上</a:t>
            </a:r>
            <a:r>
              <a:rPr kumimoji="1" lang="en-US" altLang="ja-JP" sz="900" dirty="0">
                <a:latin typeface="UD デジタル 教科書体 N-B" panose="02020700000000000000" pitchFamily="17" charset="-128"/>
                <a:ea typeface="UD デジタル 教科書体 N-B" panose="02020700000000000000" pitchFamily="17" charset="-128"/>
              </a:rPr>
              <a:t>,E-mail</a:t>
            </a:r>
            <a:r>
              <a:rPr kumimoji="1" lang="ja-JP" altLang="en-US" sz="900" dirty="0">
                <a:latin typeface="UD デジタル 教科書体 N-B" panose="02020700000000000000" pitchFamily="17" charset="-128"/>
                <a:ea typeface="UD デジタル 教科書体 N-B" panose="02020700000000000000" pitchFamily="17" charset="-128"/>
              </a:rPr>
              <a:t>アドレスまで送信してください。</a:t>
            </a:r>
          </a:p>
        </p:txBody>
      </p:sp>
      <p:sp>
        <p:nvSpPr>
          <p:cNvPr id="21" name="テキスト ボックス 20">
            <a:extLst>
              <a:ext uri="{FF2B5EF4-FFF2-40B4-BE49-F238E27FC236}">
                <a16:creationId xmlns:a16="http://schemas.microsoft.com/office/drawing/2014/main" id="{84C5DE71-CC60-AA4B-8B3C-2B4CAC3F2BBD}"/>
              </a:ext>
            </a:extLst>
          </p:cNvPr>
          <p:cNvSpPr txBox="1"/>
          <p:nvPr/>
        </p:nvSpPr>
        <p:spPr>
          <a:xfrm>
            <a:off x="1570384" y="5396964"/>
            <a:ext cx="3185311" cy="338554"/>
          </a:xfrm>
          <a:prstGeom prst="rect">
            <a:avLst/>
          </a:prstGeom>
          <a:noFill/>
        </p:spPr>
        <p:txBody>
          <a:bodyPr wrap="square" rtlCol="0">
            <a:spAutoFit/>
          </a:bodyPr>
          <a:lstStyle/>
          <a:p>
            <a:r>
              <a:rPr kumimoji="1" lang="en-US" altLang="ja-JP" sz="1600" b="1" dirty="0">
                <a:solidFill>
                  <a:srgbClr val="FF0000"/>
                </a:solidFill>
              </a:rPr>
              <a:t>FAX</a:t>
            </a:r>
            <a:r>
              <a:rPr kumimoji="1" lang="ja-JP" altLang="en-US" sz="1600" b="1" dirty="0">
                <a:solidFill>
                  <a:srgbClr val="FF0000"/>
                </a:solidFill>
              </a:rPr>
              <a:t>：</a:t>
            </a:r>
            <a:r>
              <a:rPr kumimoji="1" lang="ja-JP" altLang="en-US" sz="1600" b="1" dirty="0">
                <a:solidFill>
                  <a:srgbClr val="FF0000"/>
                </a:solidFill>
                <a:latin typeface="+mn-ea"/>
              </a:rPr>
              <a:t>０４８－９８４</a:t>
            </a:r>
            <a:r>
              <a:rPr kumimoji="1" lang="ja-JP" altLang="en-US" sz="1600" b="1" dirty="0">
                <a:solidFill>
                  <a:srgbClr val="FF0000"/>
                </a:solidFill>
              </a:rPr>
              <a:t>－１１８９</a:t>
            </a:r>
          </a:p>
        </p:txBody>
      </p:sp>
      <p:sp>
        <p:nvSpPr>
          <p:cNvPr id="22" name="テキスト ボックス 21">
            <a:extLst>
              <a:ext uri="{FF2B5EF4-FFF2-40B4-BE49-F238E27FC236}">
                <a16:creationId xmlns:a16="http://schemas.microsoft.com/office/drawing/2014/main" id="{91F95972-79E7-9494-442F-F605384935A3}"/>
              </a:ext>
            </a:extLst>
          </p:cNvPr>
          <p:cNvSpPr txBox="1"/>
          <p:nvPr/>
        </p:nvSpPr>
        <p:spPr>
          <a:xfrm>
            <a:off x="1196415" y="5761532"/>
            <a:ext cx="3855719" cy="561051"/>
          </a:xfrm>
          <a:prstGeom prst="rect">
            <a:avLst/>
          </a:prstGeom>
          <a:noFill/>
        </p:spPr>
        <p:txBody>
          <a:bodyPr wrap="square" rtlCol="0">
            <a:spAutoFit/>
          </a:bodyPr>
          <a:lstStyle/>
          <a:p>
            <a:r>
              <a:rPr kumimoji="1" lang="ja-JP" altLang="en-US" b="1" dirty="0">
                <a:solidFill>
                  <a:srgbClr val="FF0000"/>
                </a:solidFill>
              </a:rPr>
              <a:t>  </a:t>
            </a:r>
            <a:r>
              <a:rPr kumimoji="1" lang="en-US" altLang="ja-JP" b="1" dirty="0">
                <a:solidFill>
                  <a:srgbClr val="FF0000"/>
                </a:solidFill>
              </a:rPr>
              <a:t>E-mail</a:t>
            </a:r>
            <a:r>
              <a:rPr kumimoji="1" lang="ja-JP" altLang="en-US" b="1" dirty="0">
                <a:solidFill>
                  <a:srgbClr val="FF0000"/>
                </a:solidFill>
              </a:rPr>
              <a:t>：　</a:t>
            </a:r>
            <a:r>
              <a:rPr kumimoji="1" lang="en-US" altLang="ja-JP" b="1" u="sng" dirty="0">
                <a:solidFill>
                  <a:srgbClr val="0070C0"/>
                </a:solidFill>
              </a:rPr>
              <a:t>yosikawa@namazu.or.jp</a:t>
            </a:r>
            <a:endParaRPr kumimoji="1" lang="en-US" altLang="ja-JP" b="1" u="sng" dirty="0">
              <a:solidFill>
                <a:srgbClr val="FF0000"/>
              </a:solidFill>
            </a:endParaRPr>
          </a:p>
          <a:p>
            <a:endParaRPr kumimoji="1" lang="ja-JP" altLang="en-US" sz="1246" b="1" dirty="0">
              <a:solidFill>
                <a:srgbClr val="FF0000"/>
              </a:solidFill>
            </a:endParaRPr>
          </a:p>
        </p:txBody>
      </p:sp>
      <p:pic>
        <p:nvPicPr>
          <p:cNvPr id="23" name="図 22">
            <a:extLst>
              <a:ext uri="{FF2B5EF4-FFF2-40B4-BE49-F238E27FC236}">
                <a16:creationId xmlns:a16="http://schemas.microsoft.com/office/drawing/2014/main" id="{BA2727AF-3883-8FAF-24BF-83C73774520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023" t="2382" r="4733" b="-2658"/>
          <a:stretch/>
        </p:blipFill>
        <p:spPr>
          <a:xfrm>
            <a:off x="481279" y="2328622"/>
            <a:ext cx="1089105" cy="1314253"/>
          </a:xfrm>
          <a:prstGeom prst="rect">
            <a:avLst/>
          </a:prstGeom>
        </p:spPr>
      </p:pic>
      <p:sp>
        <p:nvSpPr>
          <p:cNvPr id="25" name="テキスト ボックス 24">
            <a:extLst>
              <a:ext uri="{FF2B5EF4-FFF2-40B4-BE49-F238E27FC236}">
                <a16:creationId xmlns:a16="http://schemas.microsoft.com/office/drawing/2014/main" id="{30BC7FDB-FA38-963C-71E9-E86F157DCED4}"/>
              </a:ext>
            </a:extLst>
          </p:cNvPr>
          <p:cNvSpPr txBox="1"/>
          <p:nvPr/>
        </p:nvSpPr>
        <p:spPr>
          <a:xfrm>
            <a:off x="1785306" y="2388749"/>
            <a:ext cx="4456149" cy="430887"/>
          </a:xfrm>
          <a:prstGeom prst="rect">
            <a:avLst/>
          </a:prstGeom>
          <a:noFill/>
        </p:spPr>
        <p:txBody>
          <a:bodyPr wrap="square">
            <a:spAutoFit/>
          </a:bodyPr>
          <a:lstStyle/>
          <a:p>
            <a:r>
              <a:rPr lang="ja-JP" altLang="en-US" sz="1100" b="1" dirty="0">
                <a:latin typeface="ＭＳ Ｐゴシック" panose="020B0600070205080204" pitchFamily="50" charset="-128"/>
                <a:ea typeface="ＭＳ Ｐゴシック" panose="020B0600070205080204" pitchFamily="50" charset="-128"/>
              </a:rPr>
              <a:t>大沢　誠一</a:t>
            </a:r>
            <a:r>
              <a:rPr lang="zh-TW" altLang="en-US" sz="1100" b="1" dirty="0">
                <a:latin typeface="ＭＳ Ｐゴシック" panose="020B0600070205080204" pitchFamily="50" charset="-128"/>
                <a:ea typeface="ＭＳ Ｐゴシック" panose="020B0600070205080204" pitchFamily="50" charset="-128"/>
              </a:rPr>
              <a:t>（事業承継士・中小企業診断士）</a:t>
            </a:r>
            <a:r>
              <a:rPr lang="ja-JP" altLang="en-US" sz="1100" b="1" dirty="0">
                <a:latin typeface="ＭＳ Ｐゴシック" panose="020B0600070205080204" pitchFamily="50" charset="-128"/>
                <a:ea typeface="ＭＳ Ｐゴシック" panose="020B0600070205080204" pitchFamily="50" charset="-128"/>
              </a:rPr>
              <a:t>　　　第</a:t>
            </a:r>
            <a:r>
              <a:rPr lang="en-US" altLang="ja-JP" sz="1100" b="1" dirty="0">
                <a:latin typeface="ＭＳ Ｐゴシック" panose="020B0600070205080204" pitchFamily="50" charset="-128"/>
                <a:ea typeface="ＭＳ Ｐゴシック" panose="020B0600070205080204" pitchFamily="50" charset="-128"/>
              </a:rPr>
              <a:t>3</a:t>
            </a:r>
            <a:r>
              <a:rPr lang="ja-JP" altLang="en-US" sz="1100" b="1" dirty="0">
                <a:latin typeface="ＭＳ Ｐゴシック" panose="020B0600070205080204" pitchFamily="50" charset="-128"/>
                <a:ea typeface="ＭＳ Ｐゴシック" panose="020B0600070205080204" pitchFamily="50" charset="-128"/>
              </a:rPr>
              <a:t>・</a:t>
            </a:r>
            <a:r>
              <a:rPr lang="en-US" altLang="ja-JP" sz="1100" b="1" dirty="0">
                <a:latin typeface="ＭＳ Ｐゴシック" panose="020B0600070205080204" pitchFamily="50" charset="-128"/>
                <a:ea typeface="ＭＳ Ｐゴシック" panose="020B0600070205080204" pitchFamily="50" charset="-128"/>
              </a:rPr>
              <a:t>4</a:t>
            </a:r>
            <a:r>
              <a:rPr lang="ja-JP" altLang="en-US" sz="1100" b="1" dirty="0">
                <a:latin typeface="ＭＳ Ｐゴシック" panose="020B0600070205080204" pitchFamily="50" charset="-128"/>
                <a:ea typeface="ＭＳ Ｐゴシック" panose="020B0600070205080204" pitchFamily="50" charset="-128"/>
              </a:rPr>
              <a:t>回担当</a:t>
            </a:r>
            <a:endParaRPr lang="en-US" altLang="zh-TW" sz="1100" b="1" dirty="0">
              <a:latin typeface="ＭＳ Ｐゴシック" panose="020B0600070205080204" pitchFamily="50" charset="-128"/>
              <a:ea typeface="ＭＳ Ｐゴシック" panose="020B0600070205080204" pitchFamily="50" charset="-128"/>
            </a:endParaRPr>
          </a:p>
          <a:p>
            <a:r>
              <a:rPr lang="ja-JP" altLang="en-US" sz="1100" dirty="0">
                <a:latin typeface="ＭＳ Ｐゴシック" panose="020B0600070205080204" pitchFamily="50" charset="-128"/>
                <a:ea typeface="ＭＳ Ｐゴシック" panose="020B0600070205080204" pitchFamily="50" charset="-128"/>
              </a:rPr>
              <a:t>　　　　　　一般社団法人 事業承継協会埼玉支部所属</a:t>
            </a:r>
            <a:endParaRPr kumimoji="1" lang="ja-JP" altLang="en-US" sz="1100" dirty="0">
              <a:latin typeface="ＭＳ Ｐゴシック" panose="020B0600070205080204" pitchFamily="50" charset="-128"/>
              <a:ea typeface="ＭＳ Ｐゴシック" panose="020B0600070205080204" pitchFamily="50" charset="-128"/>
            </a:endParaRPr>
          </a:p>
        </p:txBody>
      </p:sp>
      <p:sp>
        <p:nvSpPr>
          <p:cNvPr id="27" name="テキスト ボックス 26">
            <a:extLst>
              <a:ext uri="{FF2B5EF4-FFF2-40B4-BE49-F238E27FC236}">
                <a16:creationId xmlns:a16="http://schemas.microsoft.com/office/drawing/2014/main" id="{A74F72CB-F267-8890-8C8A-E01ACDB54E4C}"/>
              </a:ext>
            </a:extLst>
          </p:cNvPr>
          <p:cNvSpPr txBox="1"/>
          <p:nvPr/>
        </p:nvSpPr>
        <p:spPr>
          <a:xfrm>
            <a:off x="1811747" y="2858266"/>
            <a:ext cx="4564974" cy="600164"/>
          </a:xfrm>
          <a:prstGeom prst="rect">
            <a:avLst/>
          </a:prstGeom>
          <a:noFill/>
        </p:spPr>
        <p:txBody>
          <a:bodyPr wrap="square">
            <a:spAutoFit/>
          </a:bodyPr>
          <a:lstStyle/>
          <a:p>
            <a:r>
              <a:rPr kumimoji="1" lang="ja-JP" altLang="en-US" sz="1100" dirty="0">
                <a:latin typeface="ＭＳ ゴシック" panose="020B0609070205080204" pitchFamily="49" charset="-128"/>
                <a:ea typeface="ＭＳ ゴシック" panose="020B0609070205080204" pitchFamily="49" charset="-128"/>
              </a:rPr>
              <a:t>大手製造業に</a:t>
            </a:r>
            <a:r>
              <a:rPr kumimoji="1" lang="en-US" altLang="ja-JP" sz="1100" dirty="0">
                <a:latin typeface="ＭＳ ゴシック" panose="020B0609070205080204" pitchFamily="49" charset="-128"/>
                <a:ea typeface="ＭＳ ゴシック" panose="020B0609070205080204" pitchFamily="49" charset="-128"/>
              </a:rPr>
              <a:t>36</a:t>
            </a:r>
            <a:r>
              <a:rPr kumimoji="1" lang="ja-JP" altLang="en-US" sz="1100" dirty="0">
                <a:latin typeface="ＭＳ ゴシック" panose="020B0609070205080204" pitchFamily="49" charset="-128"/>
                <a:ea typeface="ＭＳ ゴシック" panose="020B0609070205080204" pitchFamily="49" charset="-128"/>
              </a:rPr>
              <a:t>年勤務した後、中小企業診断士として事業計画の策定や補助金申請の支援、事業承継士として事業の承継の支援をしています。現場の視点で「苦労を利益に変える」ご支援も致しております。</a:t>
            </a:r>
          </a:p>
        </p:txBody>
      </p:sp>
      <p:sp>
        <p:nvSpPr>
          <p:cNvPr id="2" name="テキスト ボックス 1">
            <a:extLst>
              <a:ext uri="{FF2B5EF4-FFF2-40B4-BE49-F238E27FC236}">
                <a16:creationId xmlns:a16="http://schemas.microsoft.com/office/drawing/2014/main" id="{6FF3DD41-8638-F815-3C2E-29C0001011BD}"/>
              </a:ext>
            </a:extLst>
          </p:cNvPr>
          <p:cNvSpPr txBox="1"/>
          <p:nvPr/>
        </p:nvSpPr>
        <p:spPr>
          <a:xfrm>
            <a:off x="3803552" y="9591509"/>
            <a:ext cx="3054448" cy="204223"/>
          </a:xfrm>
          <a:prstGeom prst="rect">
            <a:avLst/>
          </a:prstGeom>
          <a:noFill/>
        </p:spPr>
        <p:txBody>
          <a:bodyPr wrap="square" rtlCol="0">
            <a:spAutoFit/>
          </a:bodyPr>
          <a:lstStyle/>
          <a:p>
            <a:r>
              <a:rPr kumimoji="1" lang="en-US" altLang="ja-JP" sz="727" dirty="0"/>
              <a:t>※</a:t>
            </a:r>
            <a:r>
              <a:rPr kumimoji="1" lang="ja-JP" altLang="en-US" sz="727" dirty="0"/>
              <a:t>個人情報につきましては、このセミナ</a:t>
            </a:r>
            <a:r>
              <a:rPr kumimoji="1" lang="en-US" altLang="ja-JP" sz="727" dirty="0"/>
              <a:t>―</a:t>
            </a:r>
            <a:r>
              <a:rPr kumimoji="1" lang="ja-JP" altLang="en-US" sz="727" dirty="0"/>
              <a:t>以外には取り扱いません。</a:t>
            </a:r>
          </a:p>
        </p:txBody>
      </p:sp>
      <p:sp>
        <p:nvSpPr>
          <p:cNvPr id="16" name="テキスト ボックス 15">
            <a:extLst>
              <a:ext uri="{FF2B5EF4-FFF2-40B4-BE49-F238E27FC236}">
                <a16:creationId xmlns:a16="http://schemas.microsoft.com/office/drawing/2014/main" id="{ECBF076F-2EBF-3AE9-93EF-85E2048F0070}"/>
              </a:ext>
            </a:extLst>
          </p:cNvPr>
          <p:cNvSpPr txBox="1"/>
          <p:nvPr/>
        </p:nvSpPr>
        <p:spPr>
          <a:xfrm>
            <a:off x="1785307" y="691475"/>
            <a:ext cx="3838240" cy="430887"/>
          </a:xfrm>
          <a:prstGeom prst="rect">
            <a:avLst/>
          </a:prstGeom>
          <a:noFill/>
        </p:spPr>
        <p:txBody>
          <a:bodyPr wrap="square">
            <a:spAutoFit/>
          </a:bodyPr>
          <a:lstStyle/>
          <a:p>
            <a:r>
              <a:rPr lang="ja-JP" altLang="en-US" sz="1100" b="1" dirty="0">
                <a:latin typeface="ＭＳ Ｐゴシック" panose="020B0600070205080204" pitchFamily="50" charset="-128"/>
                <a:ea typeface="ＭＳ Ｐゴシック" panose="020B0600070205080204" pitchFamily="50" charset="-128"/>
              </a:rPr>
              <a:t>佐野比呂之</a:t>
            </a:r>
            <a:r>
              <a:rPr lang="zh-TW" altLang="en-US" sz="1100" b="1" dirty="0">
                <a:latin typeface="ＭＳ Ｐゴシック" panose="020B0600070205080204" pitchFamily="50" charset="-128"/>
                <a:ea typeface="ＭＳ Ｐゴシック" panose="020B0600070205080204" pitchFamily="50" charset="-128"/>
              </a:rPr>
              <a:t>（事業承継士・</a:t>
            </a:r>
            <a:r>
              <a:rPr lang="ja-JP" altLang="en-US" sz="1100" b="1" dirty="0">
                <a:latin typeface="ＭＳ Ｐゴシック" panose="020B0600070205080204" pitchFamily="50" charset="-128"/>
                <a:ea typeface="ＭＳ Ｐゴシック" panose="020B0600070205080204" pitchFamily="50" charset="-128"/>
              </a:rPr>
              <a:t>税理士・Ｆ</a:t>
            </a:r>
            <a:r>
              <a:rPr lang="en-US" altLang="ja-JP" sz="1100" b="1" dirty="0">
                <a:latin typeface="ＭＳ Ｐゴシック" panose="020B0600070205080204" pitchFamily="50" charset="-128"/>
                <a:ea typeface="ＭＳ Ｐゴシック" panose="020B0600070205080204" pitchFamily="50" charset="-128"/>
              </a:rPr>
              <a:t>P1</a:t>
            </a:r>
            <a:r>
              <a:rPr lang="ja-JP" altLang="en-US" sz="1100" b="1" dirty="0">
                <a:latin typeface="ＭＳ Ｐゴシック" panose="020B0600070205080204" pitchFamily="50" charset="-128"/>
                <a:ea typeface="ＭＳ Ｐゴシック" panose="020B0600070205080204" pitchFamily="50" charset="-128"/>
              </a:rPr>
              <a:t>級</a:t>
            </a:r>
            <a:r>
              <a:rPr lang="zh-TW" altLang="en-US" sz="1100" b="1" dirty="0">
                <a:latin typeface="ＭＳ Ｐゴシック" panose="020B0600070205080204" pitchFamily="50" charset="-128"/>
                <a:ea typeface="ＭＳ Ｐゴシック" panose="020B0600070205080204" pitchFamily="50" charset="-128"/>
              </a:rPr>
              <a:t>）</a:t>
            </a:r>
            <a:r>
              <a:rPr lang="ja-JP" altLang="en-US" sz="1100" b="1" dirty="0">
                <a:latin typeface="ＭＳ Ｐゴシック" panose="020B0600070205080204" pitchFamily="50" charset="-128"/>
                <a:ea typeface="ＭＳ Ｐゴシック" panose="020B0600070205080204" pitchFamily="50" charset="-128"/>
              </a:rPr>
              <a:t>　　　第</a:t>
            </a:r>
            <a:r>
              <a:rPr lang="en-US" altLang="ja-JP" sz="1100" b="1" dirty="0">
                <a:latin typeface="ＭＳ Ｐゴシック" panose="020B0600070205080204" pitchFamily="50" charset="-128"/>
                <a:ea typeface="ＭＳ Ｐゴシック" panose="020B0600070205080204" pitchFamily="50" charset="-128"/>
              </a:rPr>
              <a:t>1</a:t>
            </a:r>
            <a:r>
              <a:rPr lang="ja-JP" altLang="en-US" sz="1100" b="1" dirty="0">
                <a:latin typeface="ＭＳ Ｐゴシック" panose="020B0600070205080204" pitchFamily="50" charset="-128"/>
                <a:ea typeface="ＭＳ Ｐゴシック" panose="020B0600070205080204" pitchFamily="50" charset="-128"/>
              </a:rPr>
              <a:t>・</a:t>
            </a:r>
            <a:r>
              <a:rPr lang="en-US" altLang="ja-JP" sz="1100" b="1" dirty="0">
                <a:latin typeface="ＭＳ Ｐゴシック" panose="020B0600070205080204" pitchFamily="50" charset="-128"/>
                <a:ea typeface="ＭＳ Ｐゴシック" panose="020B0600070205080204" pitchFamily="50" charset="-128"/>
              </a:rPr>
              <a:t>2</a:t>
            </a:r>
            <a:r>
              <a:rPr lang="ja-JP" altLang="en-US" sz="1100" b="1" dirty="0">
                <a:latin typeface="ＭＳ Ｐゴシック" panose="020B0600070205080204" pitchFamily="50" charset="-128"/>
                <a:ea typeface="ＭＳ Ｐゴシック" panose="020B0600070205080204" pitchFamily="50" charset="-128"/>
              </a:rPr>
              <a:t>回担当</a:t>
            </a:r>
            <a:endParaRPr lang="en-US" altLang="zh-TW" sz="1100" b="1" dirty="0">
              <a:latin typeface="ＭＳ Ｐゴシック" panose="020B0600070205080204" pitchFamily="50" charset="-128"/>
              <a:ea typeface="ＭＳ Ｐゴシック" panose="020B0600070205080204" pitchFamily="50" charset="-128"/>
            </a:endParaRPr>
          </a:p>
          <a:p>
            <a:r>
              <a:rPr lang="ja-JP" altLang="en-US" sz="1100" dirty="0">
                <a:latin typeface="ＭＳ Ｐゴシック" panose="020B0600070205080204" pitchFamily="50" charset="-128"/>
                <a:ea typeface="ＭＳ Ｐゴシック" panose="020B0600070205080204" pitchFamily="50" charset="-128"/>
              </a:rPr>
              <a:t>　　　　　　一般社団法人 事業承継協会埼玉支部所属</a:t>
            </a:r>
            <a:endParaRPr kumimoji="1" lang="ja-JP" altLang="en-US" sz="1100" dirty="0">
              <a:latin typeface="ＭＳ Ｐゴシック" panose="020B0600070205080204" pitchFamily="50" charset="-128"/>
              <a:ea typeface="ＭＳ Ｐゴシック" panose="020B0600070205080204" pitchFamily="50" charset="-128"/>
            </a:endParaRPr>
          </a:p>
        </p:txBody>
      </p:sp>
      <p:sp>
        <p:nvSpPr>
          <p:cNvPr id="24" name="テキスト ボックス 23">
            <a:extLst>
              <a:ext uri="{FF2B5EF4-FFF2-40B4-BE49-F238E27FC236}">
                <a16:creationId xmlns:a16="http://schemas.microsoft.com/office/drawing/2014/main" id="{D30490EF-6540-974E-62EF-86C6359789D0}"/>
              </a:ext>
            </a:extLst>
          </p:cNvPr>
          <p:cNvSpPr txBox="1"/>
          <p:nvPr/>
        </p:nvSpPr>
        <p:spPr>
          <a:xfrm>
            <a:off x="1785306" y="1166196"/>
            <a:ext cx="4609391" cy="600164"/>
          </a:xfrm>
          <a:prstGeom prst="rect">
            <a:avLst/>
          </a:prstGeom>
          <a:noFill/>
        </p:spPr>
        <p:txBody>
          <a:bodyPr wrap="square">
            <a:spAutoFit/>
          </a:bodyPr>
          <a:lstStyle/>
          <a:p>
            <a:r>
              <a:rPr kumimoji="1" lang="ja-JP" altLang="en-US" sz="1100" dirty="0">
                <a:latin typeface="ＭＳ Ｐゴシック" panose="020B0600070205080204" pitchFamily="50" charset="-128"/>
                <a:ea typeface="ＭＳ Ｐゴシック" panose="020B0600070205080204" pitchFamily="50" charset="-128"/>
              </a:rPr>
              <a:t>税理士業界で約</a:t>
            </a:r>
            <a:r>
              <a:rPr kumimoji="1" lang="en-US" altLang="ja-JP" sz="1100" dirty="0">
                <a:latin typeface="ＭＳ Ｐゴシック" panose="020B0600070205080204" pitchFamily="50" charset="-128"/>
                <a:ea typeface="ＭＳ Ｐゴシック" panose="020B0600070205080204" pitchFamily="50" charset="-128"/>
              </a:rPr>
              <a:t>10</a:t>
            </a:r>
            <a:r>
              <a:rPr kumimoji="1" lang="ja-JP" altLang="en-US" sz="1100" dirty="0">
                <a:latin typeface="ＭＳ Ｐゴシック" panose="020B0600070205080204" pitchFamily="50" charset="-128"/>
                <a:ea typeface="ＭＳ Ｐゴシック" panose="020B0600070205080204" pitchFamily="50" charset="-128"/>
              </a:rPr>
              <a:t>年間、証券業界で約</a:t>
            </a:r>
            <a:r>
              <a:rPr kumimoji="1" lang="en-US" altLang="ja-JP" sz="1100" dirty="0">
                <a:latin typeface="ＭＳ Ｐゴシック" panose="020B0600070205080204" pitchFamily="50" charset="-128"/>
                <a:ea typeface="ＭＳ Ｐゴシック" panose="020B0600070205080204" pitchFamily="50" charset="-128"/>
              </a:rPr>
              <a:t>6</a:t>
            </a:r>
            <a:r>
              <a:rPr kumimoji="1" lang="ja-JP" altLang="en-US" sz="1100" dirty="0">
                <a:latin typeface="ＭＳ Ｐゴシック" panose="020B0600070205080204" pitchFamily="50" charset="-128"/>
                <a:ea typeface="ＭＳ Ｐゴシック" panose="020B0600070205080204" pitchFamily="50" charset="-128"/>
              </a:rPr>
              <a:t>年間勤務し国内企業向け税務顧問及び事業承継、相続案件に従事し独立。必ず絡む金融機関の裏事情を知る専門家として皆様の事業承継を支援させていただきます。</a:t>
            </a:r>
          </a:p>
        </p:txBody>
      </p:sp>
      <p:sp>
        <p:nvSpPr>
          <p:cNvPr id="6" name="テキスト ボックス 5">
            <a:extLst>
              <a:ext uri="{FF2B5EF4-FFF2-40B4-BE49-F238E27FC236}">
                <a16:creationId xmlns:a16="http://schemas.microsoft.com/office/drawing/2014/main" id="{55522DD4-52F6-3571-3166-CDF34FEF581A}"/>
              </a:ext>
            </a:extLst>
          </p:cNvPr>
          <p:cNvSpPr txBox="1"/>
          <p:nvPr/>
        </p:nvSpPr>
        <p:spPr>
          <a:xfrm>
            <a:off x="86061" y="3903801"/>
            <a:ext cx="6771939" cy="430887"/>
          </a:xfrm>
          <a:prstGeom prst="rect">
            <a:avLst/>
          </a:prstGeom>
          <a:noFill/>
        </p:spPr>
        <p:txBody>
          <a:bodyPr wrap="square" rtlCol="0">
            <a:spAutoFit/>
          </a:bodyPr>
          <a:lstStyle/>
          <a:p>
            <a:r>
              <a:rPr kumimoji="1" lang="ja-JP" altLang="en-US" sz="1100" b="1" dirty="0">
                <a:solidFill>
                  <a:srgbClr val="FF0000"/>
                </a:solidFill>
              </a:rPr>
              <a:t>セミナー・相談会は、適切な距離の確保、換気、消毒等、最大限に感染症予防に努めて開催いたします。</a:t>
            </a:r>
            <a:endParaRPr kumimoji="1" lang="en-US" altLang="ja-JP" sz="1100" b="1" dirty="0">
              <a:solidFill>
                <a:srgbClr val="FF0000"/>
              </a:solidFill>
            </a:endParaRPr>
          </a:p>
          <a:p>
            <a:r>
              <a:rPr kumimoji="1" lang="ja-JP" altLang="en-US" sz="1100" b="1" dirty="0">
                <a:solidFill>
                  <a:srgbClr val="FF0000"/>
                </a:solidFill>
              </a:rPr>
              <a:t>注意：　参加者の方は、当日検温の上、必ずマスクの着用をお願いします。</a:t>
            </a:r>
          </a:p>
        </p:txBody>
      </p:sp>
      <p:pic>
        <p:nvPicPr>
          <p:cNvPr id="8" name="図 7">
            <a:extLst>
              <a:ext uri="{FF2B5EF4-FFF2-40B4-BE49-F238E27FC236}">
                <a16:creationId xmlns:a16="http://schemas.microsoft.com/office/drawing/2014/main" id="{7B231D43-B2C8-00B9-1A01-8ED10CC3A1F3}"/>
              </a:ext>
            </a:extLst>
          </p:cNvPr>
          <p:cNvPicPr>
            <a:picLocks noChangeAspect="1"/>
          </p:cNvPicPr>
          <p:nvPr/>
        </p:nvPicPr>
        <p:blipFill rotWithShape="1">
          <a:blip r:embed="rId4">
            <a:extLst>
              <a:ext uri="{28A0092B-C50C-407E-A947-70E740481C1C}">
                <a14:useLocalDpi xmlns:a14="http://schemas.microsoft.com/office/drawing/2010/main" val="0"/>
              </a:ext>
            </a:extLst>
          </a:blip>
          <a:srcRect t="5555"/>
          <a:stretch/>
        </p:blipFill>
        <p:spPr>
          <a:xfrm>
            <a:off x="463302" y="661364"/>
            <a:ext cx="1091177" cy="1314253"/>
          </a:xfrm>
          <a:prstGeom prst="rect">
            <a:avLst/>
          </a:prstGeom>
        </p:spPr>
      </p:pic>
      <p:pic>
        <p:nvPicPr>
          <p:cNvPr id="4" name="図 3">
            <a:extLst>
              <a:ext uri="{FF2B5EF4-FFF2-40B4-BE49-F238E27FC236}">
                <a16:creationId xmlns:a16="http://schemas.microsoft.com/office/drawing/2014/main" id="{CDCA3B24-5B40-2665-DE8E-8A8553602F6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39914" y="5096982"/>
            <a:ext cx="1723389" cy="1002626"/>
          </a:xfrm>
          <a:prstGeom prst="rect">
            <a:avLst/>
          </a:prstGeom>
        </p:spPr>
      </p:pic>
      <p:sp>
        <p:nvSpPr>
          <p:cNvPr id="19" name="テキスト ボックス 18">
            <a:extLst>
              <a:ext uri="{FF2B5EF4-FFF2-40B4-BE49-F238E27FC236}">
                <a16:creationId xmlns:a16="http://schemas.microsoft.com/office/drawing/2014/main" id="{F0B793DB-E58E-363B-F8A4-D4FCE09ECF91}"/>
              </a:ext>
            </a:extLst>
          </p:cNvPr>
          <p:cNvSpPr txBox="1"/>
          <p:nvPr/>
        </p:nvSpPr>
        <p:spPr>
          <a:xfrm>
            <a:off x="2676800" y="4462807"/>
            <a:ext cx="1336580" cy="369332"/>
          </a:xfrm>
          <a:prstGeom prst="rect">
            <a:avLst/>
          </a:prstGeom>
          <a:noFill/>
          <a:ln w="28575">
            <a:solidFill>
              <a:schemeClr val="tx1">
                <a:lumMod val="65000"/>
                <a:lumOff val="35000"/>
              </a:schemeClr>
            </a:solidFill>
          </a:ln>
        </p:spPr>
        <p:txBody>
          <a:bodyPr wrap="square">
            <a:spAutoFit/>
          </a:bodyPr>
          <a:lstStyle/>
          <a:p>
            <a:pPr algn="ctr"/>
            <a:r>
              <a:rPr lang="ja-JP" altLang="en-US" b="1" dirty="0"/>
              <a:t>受講申込書</a:t>
            </a:r>
          </a:p>
        </p:txBody>
      </p:sp>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840</TotalTime>
  <Words>589</Words>
  <Application>Microsoft Office PowerPoint</Application>
  <PresentationFormat>A4 210 x 297 mm</PresentationFormat>
  <Paragraphs>74</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ＭＳ Ｐゴシック</vt:lpstr>
      <vt:lpstr>ＭＳ ゴシック</vt:lpstr>
      <vt:lpstr>UD デジタル 教科書体 N-B</vt:lpstr>
      <vt:lpstr>游ゴシック</vt:lpstr>
      <vt:lpstr>Arial</vt:lpstr>
      <vt:lpstr>Calibri</vt:lpstr>
      <vt:lpstr>Calibri Light</vt:lpstr>
      <vt:lpstr>Office テーマ</vt:lpstr>
      <vt:lpstr>企業経営発展のための 事業承継・経営革新 セミナー</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事業承継セミナー</dc:title>
  <dc:creator>事業承継協会 埼玉支部</dc:creator>
  <cp:lastModifiedBy>事業承継協会 埼玉支部</cp:lastModifiedBy>
  <cp:revision>18</cp:revision>
  <cp:lastPrinted>2022-08-04T07:11:02Z</cp:lastPrinted>
  <dcterms:created xsi:type="dcterms:W3CDTF">2022-07-28T06:03:03Z</dcterms:created>
  <dcterms:modified xsi:type="dcterms:W3CDTF">2022-08-04T07:21:32Z</dcterms:modified>
</cp:coreProperties>
</file>